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7556500" cy="10693400"/>
  <p:notesSz cx="6858000" cy="9144000"/>
  <p:embeddedFontLst>
    <p:embeddedFont>
      <p:font typeface="Bahnschrift" panose="020B0502040204020203" pitchFamily="34" charset="0"/>
      <p:regular r:id="rId14"/>
      <p:bold r:id="rId15"/>
    </p:embeddedFont>
    <p:embeddedFont>
      <p:font typeface="Bellaboo" panose="020B0604020202020204" charset="0"/>
      <p:regular r:id="rId16"/>
    </p:embeddedFont>
    <p:embeddedFont>
      <p:font typeface="Brasika" panose="020B0604020202020204" charset="0"/>
      <p:regular r:id="rId17"/>
    </p:embeddedFont>
    <p:embeddedFont>
      <p:font typeface="Calibri" panose="020F050202020403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A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66" d="100"/>
          <a:sy n="66" d="100"/>
        </p:scale>
        <p:origin x="1541" y="-33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553325" cy="10696575"/>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3" name="Freeform 3"/>
          <p:cNvSpPr/>
          <p:nvPr/>
        </p:nvSpPr>
        <p:spPr>
          <a:xfrm>
            <a:off x="-179006" y="7140430"/>
            <a:ext cx="3119227" cy="4258330"/>
          </a:xfrm>
          <a:custGeom>
            <a:avLst/>
            <a:gdLst/>
            <a:ahLst/>
            <a:cxnLst/>
            <a:rect l="l" t="t" r="r" b="b"/>
            <a:pathLst>
              <a:path w="3119227" h="4258330">
                <a:moveTo>
                  <a:pt x="0" y="0"/>
                </a:moveTo>
                <a:lnTo>
                  <a:pt x="3119227" y="0"/>
                </a:lnTo>
                <a:lnTo>
                  <a:pt x="3119227" y="4258330"/>
                </a:lnTo>
                <a:lnTo>
                  <a:pt x="0" y="4258330"/>
                </a:lnTo>
                <a:lnTo>
                  <a:pt x="0" y="0"/>
                </a:lnTo>
                <a:close/>
              </a:path>
            </a:pathLst>
          </a:custGeom>
          <a:blipFill>
            <a:blip r:embed="rId3"/>
            <a:stretch>
              <a:fillRect/>
            </a:stretch>
          </a:blipFill>
        </p:spPr>
      </p:sp>
      <p:sp>
        <p:nvSpPr>
          <p:cNvPr id="4" name="Freeform 4"/>
          <p:cNvSpPr/>
          <p:nvPr/>
        </p:nvSpPr>
        <p:spPr>
          <a:xfrm rot="1680216">
            <a:off x="2739" y="135618"/>
            <a:ext cx="1842630" cy="2840278"/>
          </a:xfrm>
          <a:custGeom>
            <a:avLst/>
            <a:gdLst/>
            <a:ahLst/>
            <a:cxnLst/>
            <a:rect l="l" t="t" r="r" b="b"/>
            <a:pathLst>
              <a:path w="1842630" h="2840278">
                <a:moveTo>
                  <a:pt x="0" y="0"/>
                </a:moveTo>
                <a:lnTo>
                  <a:pt x="1842630" y="0"/>
                </a:lnTo>
                <a:lnTo>
                  <a:pt x="1842630" y="2840279"/>
                </a:lnTo>
                <a:lnTo>
                  <a:pt x="0" y="2840279"/>
                </a:lnTo>
                <a:lnTo>
                  <a:pt x="0" y="0"/>
                </a:lnTo>
                <a:close/>
              </a:path>
            </a:pathLst>
          </a:custGeom>
          <a:blipFill>
            <a:blip r:embed="rId4"/>
            <a:stretch>
              <a:fillRect/>
            </a:stretch>
          </a:blipFill>
        </p:spPr>
      </p:sp>
      <p:sp>
        <p:nvSpPr>
          <p:cNvPr id="5" name="Freeform 5"/>
          <p:cNvSpPr/>
          <p:nvPr/>
        </p:nvSpPr>
        <p:spPr>
          <a:xfrm rot="4216224">
            <a:off x="5977577" y="37617"/>
            <a:ext cx="1630706" cy="2203657"/>
          </a:xfrm>
          <a:custGeom>
            <a:avLst/>
            <a:gdLst/>
            <a:ahLst/>
            <a:cxnLst/>
            <a:rect l="l" t="t" r="r" b="b"/>
            <a:pathLst>
              <a:path w="1630706" h="2203657">
                <a:moveTo>
                  <a:pt x="0" y="0"/>
                </a:moveTo>
                <a:lnTo>
                  <a:pt x="1630706" y="0"/>
                </a:lnTo>
                <a:lnTo>
                  <a:pt x="1630706" y="2203657"/>
                </a:lnTo>
                <a:lnTo>
                  <a:pt x="0" y="2203657"/>
                </a:lnTo>
                <a:lnTo>
                  <a:pt x="0" y="0"/>
                </a:lnTo>
                <a:close/>
              </a:path>
            </a:pathLst>
          </a:custGeom>
          <a:blipFill>
            <a:blip r:embed="rId5"/>
            <a:stretch>
              <a:fillRect/>
            </a:stretch>
          </a:blipFill>
        </p:spPr>
      </p:sp>
      <p:sp>
        <p:nvSpPr>
          <p:cNvPr id="6" name="Freeform 6"/>
          <p:cNvSpPr/>
          <p:nvPr/>
        </p:nvSpPr>
        <p:spPr>
          <a:xfrm>
            <a:off x="3780000" y="8063024"/>
            <a:ext cx="3630125" cy="2532012"/>
          </a:xfrm>
          <a:custGeom>
            <a:avLst/>
            <a:gdLst/>
            <a:ahLst/>
            <a:cxnLst/>
            <a:rect l="l" t="t" r="r" b="b"/>
            <a:pathLst>
              <a:path w="3630125" h="2532012">
                <a:moveTo>
                  <a:pt x="0" y="0"/>
                </a:moveTo>
                <a:lnTo>
                  <a:pt x="3630125" y="0"/>
                </a:lnTo>
                <a:lnTo>
                  <a:pt x="3630125" y="2532012"/>
                </a:lnTo>
                <a:lnTo>
                  <a:pt x="0" y="2532012"/>
                </a:lnTo>
                <a:lnTo>
                  <a:pt x="0" y="0"/>
                </a:lnTo>
                <a:close/>
              </a:path>
            </a:pathLst>
          </a:custGeom>
          <a:blipFill>
            <a:blip r:embed="rId6"/>
            <a:stretch>
              <a:fillRect/>
            </a:stretch>
          </a:blipFill>
        </p:spPr>
      </p:sp>
      <p:sp>
        <p:nvSpPr>
          <p:cNvPr id="7" name="Freeform 7"/>
          <p:cNvSpPr/>
          <p:nvPr/>
        </p:nvSpPr>
        <p:spPr>
          <a:xfrm>
            <a:off x="6181615" y="9835115"/>
            <a:ext cx="1228509" cy="856885"/>
          </a:xfrm>
          <a:custGeom>
            <a:avLst/>
            <a:gdLst/>
            <a:ahLst/>
            <a:cxnLst/>
            <a:rect l="l" t="t" r="r" b="b"/>
            <a:pathLst>
              <a:path w="1228509" h="856885">
                <a:moveTo>
                  <a:pt x="0" y="0"/>
                </a:moveTo>
                <a:lnTo>
                  <a:pt x="1228510" y="0"/>
                </a:lnTo>
                <a:lnTo>
                  <a:pt x="1228510" y="856885"/>
                </a:lnTo>
                <a:lnTo>
                  <a:pt x="0" y="856885"/>
                </a:lnTo>
                <a:lnTo>
                  <a:pt x="0" y="0"/>
                </a:lnTo>
                <a:close/>
              </a:path>
            </a:pathLst>
          </a:custGeom>
          <a:blipFill>
            <a:blip r:embed="rId6"/>
            <a:stretch>
              <a:fillRect/>
            </a:stretch>
          </a:blipFill>
        </p:spPr>
      </p:sp>
      <p:sp>
        <p:nvSpPr>
          <p:cNvPr id="8" name="Freeform 8"/>
          <p:cNvSpPr/>
          <p:nvPr/>
        </p:nvSpPr>
        <p:spPr>
          <a:xfrm>
            <a:off x="2778090" y="9655153"/>
            <a:ext cx="1486518" cy="1036847"/>
          </a:xfrm>
          <a:custGeom>
            <a:avLst/>
            <a:gdLst/>
            <a:ahLst/>
            <a:cxnLst/>
            <a:rect l="l" t="t" r="r" b="b"/>
            <a:pathLst>
              <a:path w="1486518" h="1036847">
                <a:moveTo>
                  <a:pt x="0" y="0"/>
                </a:moveTo>
                <a:lnTo>
                  <a:pt x="1486518" y="0"/>
                </a:lnTo>
                <a:lnTo>
                  <a:pt x="1486518" y="1036847"/>
                </a:lnTo>
                <a:lnTo>
                  <a:pt x="0" y="1036847"/>
                </a:lnTo>
                <a:lnTo>
                  <a:pt x="0" y="0"/>
                </a:lnTo>
                <a:close/>
              </a:path>
            </a:pathLst>
          </a:custGeom>
          <a:blipFill>
            <a:blip r:embed="rId6"/>
            <a:stretch>
              <a:fillRect/>
            </a:stretch>
          </a:blipFill>
        </p:spPr>
      </p:sp>
      <p:sp>
        <p:nvSpPr>
          <p:cNvPr id="9" name="TextBox 9"/>
          <p:cNvSpPr txBox="1"/>
          <p:nvPr/>
        </p:nvSpPr>
        <p:spPr>
          <a:xfrm>
            <a:off x="674474" y="5753304"/>
            <a:ext cx="2846875" cy="1400961"/>
          </a:xfrm>
          <a:prstGeom prst="rect">
            <a:avLst/>
          </a:prstGeom>
        </p:spPr>
        <p:txBody>
          <a:bodyPr lIns="0" tIns="0" rIns="0" bIns="0" rtlCol="0" anchor="t">
            <a:spAutoFit/>
          </a:bodyPr>
          <a:lstStyle/>
          <a:p>
            <a:pPr algn="ctr">
              <a:lnSpc>
                <a:spcPts val="5600"/>
              </a:lnSpc>
            </a:pPr>
            <a:r>
              <a:rPr lang="en-US" sz="2800" dirty="0">
                <a:solidFill>
                  <a:srgbClr val="336436"/>
                </a:solidFill>
                <a:latin typeface="Bellaboo"/>
                <a:ea typeface="Bellaboo"/>
                <a:cs typeface="Bellaboo"/>
                <a:sym typeface="Bellaboo"/>
              </a:rPr>
              <a:t>Submitted by: </a:t>
            </a:r>
          </a:p>
          <a:p>
            <a:pPr algn="ctr">
              <a:lnSpc>
                <a:spcPts val="5600"/>
              </a:lnSpc>
            </a:pPr>
            <a:r>
              <a:rPr lang="en-US" sz="2800" dirty="0">
                <a:solidFill>
                  <a:srgbClr val="336436"/>
                </a:solidFill>
                <a:latin typeface="Bellaboo"/>
                <a:ea typeface="Bellaboo"/>
                <a:cs typeface="Bellaboo"/>
                <a:sym typeface="Bellaboo"/>
              </a:rPr>
              <a:t>Arnold Ayapana</a:t>
            </a:r>
          </a:p>
        </p:txBody>
      </p:sp>
      <p:sp>
        <p:nvSpPr>
          <p:cNvPr id="10" name="TextBox 10"/>
          <p:cNvSpPr txBox="1"/>
          <p:nvPr/>
        </p:nvSpPr>
        <p:spPr>
          <a:xfrm>
            <a:off x="447898" y="2210994"/>
            <a:ext cx="6657528" cy="2853986"/>
          </a:xfrm>
          <a:prstGeom prst="rect">
            <a:avLst/>
          </a:prstGeom>
        </p:spPr>
        <p:txBody>
          <a:bodyPr wrap="square" lIns="0" tIns="0" rIns="0" bIns="0" rtlCol="0" anchor="t">
            <a:spAutoFit/>
          </a:bodyPr>
          <a:lstStyle/>
          <a:p>
            <a:pPr algn="ctr">
              <a:lnSpc>
                <a:spcPts val="7699"/>
              </a:lnSpc>
            </a:pPr>
            <a:r>
              <a:rPr lang="en-US" sz="3600" dirty="0">
                <a:solidFill>
                  <a:srgbClr val="336436"/>
                </a:solidFill>
                <a:latin typeface="Brasika"/>
                <a:ea typeface="Brasika"/>
                <a:cs typeface="Brasika"/>
                <a:sym typeface="Brasika"/>
              </a:rPr>
              <a:t>PORTFOLIO IN </a:t>
            </a:r>
          </a:p>
          <a:p>
            <a:pPr algn="ctr">
              <a:lnSpc>
                <a:spcPts val="7699"/>
              </a:lnSpc>
            </a:pPr>
            <a:r>
              <a:rPr lang="en-US" sz="3600" dirty="0">
                <a:solidFill>
                  <a:srgbClr val="336436"/>
                </a:solidFill>
                <a:latin typeface="Brasika"/>
                <a:ea typeface="Brasika"/>
                <a:cs typeface="Brasika"/>
                <a:sym typeface="Brasika"/>
              </a:rPr>
              <a:t>SYSTEM ADMINISTRATION</a:t>
            </a:r>
          </a:p>
        </p:txBody>
      </p:sp>
      <p:sp>
        <p:nvSpPr>
          <p:cNvPr id="11" name="TextBox 9">
            <a:extLst>
              <a:ext uri="{FF2B5EF4-FFF2-40B4-BE49-F238E27FC236}">
                <a16:creationId xmlns:a16="http://schemas.microsoft.com/office/drawing/2014/main" id="{CC7F0929-FF37-4585-A24D-EF54216EC847}"/>
              </a:ext>
            </a:extLst>
          </p:cNvPr>
          <p:cNvSpPr txBox="1"/>
          <p:nvPr/>
        </p:nvSpPr>
        <p:spPr>
          <a:xfrm>
            <a:off x="4113899" y="5736214"/>
            <a:ext cx="2846875" cy="1400961"/>
          </a:xfrm>
          <a:prstGeom prst="rect">
            <a:avLst/>
          </a:prstGeom>
        </p:spPr>
        <p:txBody>
          <a:bodyPr lIns="0" tIns="0" rIns="0" bIns="0" rtlCol="0" anchor="t">
            <a:spAutoFit/>
          </a:bodyPr>
          <a:lstStyle/>
          <a:p>
            <a:pPr algn="ctr">
              <a:lnSpc>
                <a:spcPts val="5600"/>
              </a:lnSpc>
            </a:pPr>
            <a:r>
              <a:rPr lang="en-US" sz="2800" dirty="0">
                <a:solidFill>
                  <a:srgbClr val="336436"/>
                </a:solidFill>
                <a:latin typeface="Bellaboo"/>
                <a:ea typeface="Bellaboo"/>
                <a:cs typeface="Bellaboo"/>
                <a:sym typeface="Bellaboo"/>
              </a:rPr>
              <a:t>Submitted to: </a:t>
            </a:r>
          </a:p>
          <a:p>
            <a:pPr algn="ctr">
              <a:lnSpc>
                <a:spcPts val="5600"/>
              </a:lnSpc>
            </a:pPr>
            <a:r>
              <a:rPr lang="en-US" sz="2800" dirty="0">
                <a:solidFill>
                  <a:srgbClr val="336436"/>
                </a:solidFill>
                <a:latin typeface="Bellaboo"/>
                <a:ea typeface="Bellaboo"/>
                <a:cs typeface="Bellaboo"/>
                <a:sym typeface="Bellaboo"/>
              </a:rPr>
              <a:t>David John Cayetano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553325" cy="10696575"/>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12" name="TextBox 11">
            <a:extLst>
              <a:ext uri="{FF2B5EF4-FFF2-40B4-BE49-F238E27FC236}">
                <a16:creationId xmlns:a16="http://schemas.microsoft.com/office/drawing/2014/main" id="{235D1FB0-0D9C-46AA-8BA4-0427C9443534}"/>
              </a:ext>
            </a:extLst>
          </p:cNvPr>
          <p:cNvSpPr txBox="1"/>
          <p:nvPr/>
        </p:nvSpPr>
        <p:spPr>
          <a:xfrm>
            <a:off x="335533" y="1228806"/>
            <a:ext cx="7010400" cy="83099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n-US" sz="1200" dirty="0">
                <a:latin typeface="Arial" panose="020B0604020202020204" pitchFamily="34" charset="0"/>
                <a:cs typeface="Arial" panose="020B0604020202020204" pitchFamily="34" charset="0"/>
              </a:rPr>
              <a:t>Compare and contrast TCP and User Datagram Protocol (UDP) as two widely used transport layer protocols. Discuss the key differences in their communication approach, reliability, and error handling mechanisms. Explain the scenarios where TCP is more suitable, and those where UDP shines, considering applications like real-time video streaming, online gaming, and voice over IP (VoIP).</a:t>
            </a:r>
          </a:p>
        </p:txBody>
      </p:sp>
      <p:sp>
        <p:nvSpPr>
          <p:cNvPr id="4" name="Freeform 4"/>
          <p:cNvSpPr/>
          <p:nvPr/>
        </p:nvSpPr>
        <p:spPr>
          <a:xfrm rot="1680216">
            <a:off x="-187674" y="-334487"/>
            <a:ext cx="1387280" cy="1473741"/>
          </a:xfrm>
          <a:custGeom>
            <a:avLst/>
            <a:gdLst/>
            <a:ahLst/>
            <a:cxnLst/>
            <a:rect l="l" t="t" r="r" b="b"/>
            <a:pathLst>
              <a:path w="1842630" h="2840278">
                <a:moveTo>
                  <a:pt x="0" y="0"/>
                </a:moveTo>
                <a:lnTo>
                  <a:pt x="1842630" y="0"/>
                </a:lnTo>
                <a:lnTo>
                  <a:pt x="1842630" y="2840279"/>
                </a:lnTo>
                <a:lnTo>
                  <a:pt x="0" y="2840279"/>
                </a:lnTo>
                <a:lnTo>
                  <a:pt x="0" y="0"/>
                </a:lnTo>
                <a:close/>
              </a:path>
            </a:pathLst>
          </a:custGeom>
          <a:blipFill>
            <a:blip r:embed="rId3"/>
            <a:stretch>
              <a:fillRect/>
            </a:stretch>
          </a:blipFill>
        </p:spPr>
      </p:sp>
      <p:sp>
        <p:nvSpPr>
          <p:cNvPr id="10" name="TextBox 10"/>
          <p:cNvSpPr txBox="1"/>
          <p:nvPr/>
        </p:nvSpPr>
        <p:spPr>
          <a:xfrm>
            <a:off x="1062152" y="-77613"/>
            <a:ext cx="5733717" cy="817531"/>
          </a:xfrm>
          <a:prstGeom prst="rect">
            <a:avLst/>
          </a:prstGeom>
        </p:spPr>
        <p:txBody>
          <a:bodyPr wrap="square" lIns="0" tIns="0" rIns="0" bIns="0" rtlCol="0" anchor="t">
            <a:spAutoFit/>
          </a:bodyPr>
          <a:lstStyle/>
          <a:p>
            <a:pPr algn="ctr">
              <a:lnSpc>
                <a:spcPts val="7699"/>
              </a:lnSpc>
            </a:pPr>
            <a:r>
              <a:rPr lang="en-US" dirty="0">
                <a:solidFill>
                  <a:srgbClr val="336436"/>
                </a:solidFill>
                <a:latin typeface="Brasika"/>
                <a:ea typeface="Brasika"/>
                <a:cs typeface="Brasika"/>
                <a:sym typeface="Brasika"/>
              </a:rPr>
              <a:t>Most Memorable Subject Assessment</a:t>
            </a:r>
          </a:p>
        </p:txBody>
      </p:sp>
      <p:sp>
        <p:nvSpPr>
          <p:cNvPr id="5" name="Freeform 5"/>
          <p:cNvSpPr/>
          <p:nvPr/>
        </p:nvSpPr>
        <p:spPr>
          <a:xfrm rot="4216224">
            <a:off x="6970956" y="-172775"/>
            <a:ext cx="892895" cy="1150318"/>
          </a:xfrm>
          <a:custGeom>
            <a:avLst/>
            <a:gdLst/>
            <a:ahLst/>
            <a:cxnLst/>
            <a:rect l="l" t="t" r="r" b="b"/>
            <a:pathLst>
              <a:path w="1630706" h="2203657">
                <a:moveTo>
                  <a:pt x="0" y="0"/>
                </a:moveTo>
                <a:lnTo>
                  <a:pt x="1630706" y="0"/>
                </a:lnTo>
                <a:lnTo>
                  <a:pt x="1630706" y="2203657"/>
                </a:lnTo>
                <a:lnTo>
                  <a:pt x="0" y="2203657"/>
                </a:lnTo>
                <a:lnTo>
                  <a:pt x="0" y="0"/>
                </a:lnTo>
                <a:close/>
              </a:path>
            </a:pathLst>
          </a:custGeom>
          <a:blipFill>
            <a:blip r:embed="rId4"/>
            <a:stretch>
              <a:fillRect/>
            </a:stretch>
          </a:blipFill>
        </p:spPr>
      </p:sp>
      <p:sp>
        <p:nvSpPr>
          <p:cNvPr id="6" name="Freeform 6"/>
          <p:cNvSpPr/>
          <p:nvPr/>
        </p:nvSpPr>
        <p:spPr>
          <a:xfrm>
            <a:off x="4173978" y="9326654"/>
            <a:ext cx="2902901" cy="1526259"/>
          </a:xfrm>
          <a:custGeom>
            <a:avLst/>
            <a:gdLst/>
            <a:ahLst/>
            <a:cxnLst/>
            <a:rect l="l" t="t" r="r" b="b"/>
            <a:pathLst>
              <a:path w="3630125" h="2532012">
                <a:moveTo>
                  <a:pt x="0" y="0"/>
                </a:moveTo>
                <a:lnTo>
                  <a:pt x="3630125" y="0"/>
                </a:lnTo>
                <a:lnTo>
                  <a:pt x="3630125" y="2532012"/>
                </a:lnTo>
                <a:lnTo>
                  <a:pt x="0" y="2532012"/>
                </a:lnTo>
                <a:lnTo>
                  <a:pt x="0" y="0"/>
                </a:lnTo>
                <a:close/>
              </a:path>
            </a:pathLst>
          </a:custGeom>
          <a:blipFill>
            <a:blip r:embed="rId5"/>
            <a:stretch>
              <a:fillRect/>
            </a:stretch>
          </a:blipFill>
        </p:spPr>
      </p:sp>
      <p:sp>
        <p:nvSpPr>
          <p:cNvPr id="7" name="Freeform 7"/>
          <p:cNvSpPr/>
          <p:nvPr/>
        </p:nvSpPr>
        <p:spPr>
          <a:xfrm>
            <a:off x="6181615" y="9835115"/>
            <a:ext cx="1228509" cy="856885"/>
          </a:xfrm>
          <a:custGeom>
            <a:avLst/>
            <a:gdLst/>
            <a:ahLst/>
            <a:cxnLst/>
            <a:rect l="l" t="t" r="r" b="b"/>
            <a:pathLst>
              <a:path w="1228509" h="856885">
                <a:moveTo>
                  <a:pt x="0" y="0"/>
                </a:moveTo>
                <a:lnTo>
                  <a:pt x="1228510" y="0"/>
                </a:lnTo>
                <a:lnTo>
                  <a:pt x="1228510" y="856885"/>
                </a:lnTo>
                <a:lnTo>
                  <a:pt x="0" y="856885"/>
                </a:lnTo>
                <a:lnTo>
                  <a:pt x="0" y="0"/>
                </a:lnTo>
                <a:close/>
              </a:path>
            </a:pathLst>
          </a:custGeom>
          <a:blipFill>
            <a:blip r:embed="rId5"/>
            <a:stretch>
              <a:fillRect/>
            </a:stretch>
          </a:blipFill>
        </p:spPr>
      </p:sp>
      <p:sp>
        <p:nvSpPr>
          <p:cNvPr id="8" name="Freeform 8"/>
          <p:cNvSpPr/>
          <p:nvPr/>
        </p:nvSpPr>
        <p:spPr>
          <a:xfrm>
            <a:off x="3097474" y="9655153"/>
            <a:ext cx="1486518" cy="1036847"/>
          </a:xfrm>
          <a:custGeom>
            <a:avLst/>
            <a:gdLst/>
            <a:ahLst/>
            <a:cxnLst/>
            <a:rect l="l" t="t" r="r" b="b"/>
            <a:pathLst>
              <a:path w="1486518" h="1036847">
                <a:moveTo>
                  <a:pt x="0" y="0"/>
                </a:moveTo>
                <a:lnTo>
                  <a:pt x="1486518" y="0"/>
                </a:lnTo>
                <a:lnTo>
                  <a:pt x="1486518" y="1036847"/>
                </a:lnTo>
                <a:lnTo>
                  <a:pt x="0" y="1036847"/>
                </a:lnTo>
                <a:lnTo>
                  <a:pt x="0" y="0"/>
                </a:lnTo>
                <a:close/>
              </a:path>
            </a:pathLst>
          </a:custGeom>
          <a:blipFill>
            <a:blip r:embed="rId5"/>
            <a:stretch>
              <a:fillRect/>
            </a:stretch>
          </a:blipFill>
        </p:spPr>
      </p:sp>
      <p:sp>
        <p:nvSpPr>
          <p:cNvPr id="3" name="Freeform 3"/>
          <p:cNvSpPr/>
          <p:nvPr/>
        </p:nvSpPr>
        <p:spPr>
          <a:xfrm>
            <a:off x="-179005" y="9446200"/>
            <a:ext cx="1916816" cy="1952560"/>
          </a:xfrm>
          <a:custGeom>
            <a:avLst/>
            <a:gdLst/>
            <a:ahLst/>
            <a:cxnLst/>
            <a:rect l="l" t="t" r="r" b="b"/>
            <a:pathLst>
              <a:path w="3119227" h="4258330">
                <a:moveTo>
                  <a:pt x="0" y="0"/>
                </a:moveTo>
                <a:lnTo>
                  <a:pt x="3119227" y="0"/>
                </a:lnTo>
                <a:lnTo>
                  <a:pt x="3119227" y="4258330"/>
                </a:lnTo>
                <a:lnTo>
                  <a:pt x="0" y="4258330"/>
                </a:lnTo>
                <a:lnTo>
                  <a:pt x="0" y="0"/>
                </a:lnTo>
                <a:close/>
              </a:path>
            </a:pathLst>
          </a:custGeom>
          <a:blipFill>
            <a:blip r:embed="rId6"/>
            <a:stretch>
              <a:fillRect/>
            </a:stretch>
          </a:blipFill>
        </p:spPr>
      </p:sp>
      <p:pic>
        <p:nvPicPr>
          <p:cNvPr id="11" name="Picture 10">
            <a:extLst>
              <a:ext uri="{FF2B5EF4-FFF2-40B4-BE49-F238E27FC236}">
                <a16:creationId xmlns:a16="http://schemas.microsoft.com/office/drawing/2014/main" id="{B218EF8A-FD08-49B9-86E8-C218195714A5}"/>
              </a:ext>
            </a:extLst>
          </p:cNvPr>
          <p:cNvPicPr>
            <a:picLocks noChangeAspect="1"/>
          </p:cNvPicPr>
          <p:nvPr/>
        </p:nvPicPr>
        <p:blipFill>
          <a:blip r:embed="rId7"/>
          <a:stretch>
            <a:fillRect/>
          </a:stretch>
        </p:blipFill>
        <p:spPr>
          <a:xfrm>
            <a:off x="335532" y="2548691"/>
            <a:ext cx="7010399" cy="5577624"/>
          </a:xfrm>
          <a:prstGeom prst="rect">
            <a:avLst/>
          </a:prstGeom>
          <a:ln w="28575">
            <a:solidFill>
              <a:schemeClr val="accent3">
                <a:lumMod val="60000"/>
                <a:lumOff val="40000"/>
              </a:schemeClr>
            </a:solidFill>
          </a:ln>
        </p:spPr>
      </p:pic>
    </p:spTree>
    <p:extLst>
      <p:ext uri="{BB962C8B-B14F-4D97-AF65-F5344CB8AC3E}">
        <p14:creationId xmlns:p14="http://schemas.microsoft.com/office/powerpoint/2010/main" val="3247557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553325" cy="10696575"/>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4" name="Freeform 4"/>
          <p:cNvSpPr/>
          <p:nvPr/>
        </p:nvSpPr>
        <p:spPr>
          <a:xfrm rot="1680216">
            <a:off x="-187674" y="-334487"/>
            <a:ext cx="1387280" cy="1473741"/>
          </a:xfrm>
          <a:custGeom>
            <a:avLst/>
            <a:gdLst/>
            <a:ahLst/>
            <a:cxnLst/>
            <a:rect l="l" t="t" r="r" b="b"/>
            <a:pathLst>
              <a:path w="1842630" h="2840278">
                <a:moveTo>
                  <a:pt x="0" y="0"/>
                </a:moveTo>
                <a:lnTo>
                  <a:pt x="1842630" y="0"/>
                </a:lnTo>
                <a:lnTo>
                  <a:pt x="1842630" y="2840279"/>
                </a:lnTo>
                <a:lnTo>
                  <a:pt x="0" y="2840279"/>
                </a:lnTo>
                <a:lnTo>
                  <a:pt x="0" y="0"/>
                </a:lnTo>
                <a:close/>
              </a:path>
            </a:pathLst>
          </a:custGeom>
          <a:blipFill>
            <a:blip r:embed="rId3"/>
            <a:stretch>
              <a:fillRect/>
            </a:stretch>
          </a:blipFill>
        </p:spPr>
      </p:sp>
      <p:sp>
        <p:nvSpPr>
          <p:cNvPr id="10" name="TextBox 10"/>
          <p:cNvSpPr txBox="1"/>
          <p:nvPr/>
        </p:nvSpPr>
        <p:spPr>
          <a:xfrm>
            <a:off x="1062152" y="-77613"/>
            <a:ext cx="5733717" cy="817531"/>
          </a:xfrm>
          <a:prstGeom prst="rect">
            <a:avLst/>
          </a:prstGeom>
        </p:spPr>
        <p:txBody>
          <a:bodyPr wrap="square" lIns="0" tIns="0" rIns="0" bIns="0" rtlCol="0" anchor="t">
            <a:spAutoFit/>
          </a:bodyPr>
          <a:lstStyle/>
          <a:p>
            <a:pPr algn="ctr">
              <a:lnSpc>
                <a:spcPts val="7699"/>
              </a:lnSpc>
            </a:pPr>
            <a:r>
              <a:rPr lang="en-US" dirty="0">
                <a:solidFill>
                  <a:srgbClr val="336436"/>
                </a:solidFill>
                <a:latin typeface="Brasika"/>
                <a:ea typeface="Brasika"/>
                <a:cs typeface="Brasika"/>
                <a:sym typeface="Brasika"/>
              </a:rPr>
              <a:t>Most Memorable Subject Assessment</a:t>
            </a:r>
          </a:p>
        </p:txBody>
      </p:sp>
      <p:sp>
        <p:nvSpPr>
          <p:cNvPr id="5" name="Freeform 5"/>
          <p:cNvSpPr/>
          <p:nvPr/>
        </p:nvSpPr>
        <p:spPr>
          <a:xfrm rot="4216224">
            <a:off x="6970956" y="-172775"/>
            <a:ext cx="892895" cy="1150318"/>
          </a:xfrm>
          <a:custGeom>
            <a:avLst/>
            <a:gdLst/>
            <a:ahLst/>
            <a:cxnLst/>
            <a:rect l="l" t="t" r="r" b="b"/>
            <a:pathLst>
              <a:path w="1630706" h="2203657">
                <a:moveTo>
                  <a:pt x="0" y="0"/>
                </a:moveTo>
                <a:lnTo>
                  <a:pt x="1630706" y="0"/>
                </a:lnTo>
                <a:lnTo>
                  <a:pt x="1630706" y="2203657"/>
                </a:lnTo>
                <a:lnTo>
                  <a:pt x="0" y="2203657"/>
                </a:lnTo>
                <a:lnTo>
                  <a:pt x="0" y="0"/>
                </a:lnTo>
                <a:close/>
              </a:path>
            </a:pathLst>
          </a:custGeom>
          <a:blipFill>
            <a:blip r:embed="rId4"/>
            <a:stretch>
              <a:fillRect/>
            </a:stretch>
          </a:blipFill>
        </p:spPr>
      </p:sp>
      <p:sp>
        <p:nvSpPr>
          <p:cNvPr id="6" name="Freeform 6"/>
          <p:cNvSpPr/>
          <p:nvPr/>
        </p:nvSpPr>
        <p:spPr>
          <a:xfrm>
            <a:off x="4173978" y="9326654"/>
            <a:ext cx="2902901" cy="1526259"/>
          </a:xfrm>
          <a:custGeom>
            <a:avLst/>
            <a:gdLst/>
            <a:ahLst/>
            <a:cxnLst/>
            <a:rect l="l" t="t" r="r" b="b"/>
            <a:pathLst>
              <a:path w="3630125" h="2532012">
                <a:moveTo>
                  <a:pt x="0" y="0"/>
                </a:moveTo>
                <a:lnTo>
                  <a:pt x="3630125" y="0"/>
                </a:lnTo>
                <a:lnTo>
                  <a:pt x="3630125" y="2532012"/>
                </a:lnTo>
                <a:lnTo>
                  <a:pt x="0" y="2532012"/>
                </a:lnTo>
                <a:lnTo>
                  <a:pt x="0" y="0"/>
                </a:lnTo>
                <a:close/>
              </a:path>
            </a:pathLst>
          </a:custGeom>
          <a:blipFill>
            <a:blip r:embed="rId5"/>
            <a:stretch>
              <a:fillRect/>
            </a:stretch>
          </a:blipFill>
        </p:spPr>
      </p:sp>
      <p:sp>
        <p:nvSpPr>
          <p:cNvPr id="7" name="Freeform 7"/>
          <p:cNvSpPr/>
          <p:nvPr/>
        </p:nvSpPr>
        <p:spPr>
          <a:xfrm>
            <a:off x="6181615" y="9835115"/>
            <a:ext cx="1228509" cy="856885"/>
          </a:xfrm>
          <a:custGeom>
            <a:avLst/>
            <a:gdLst/>
            <a:ahLst/>
            <a:cxnLst/>
            <a:rect l="l" t="t" r="r" b="b"/>
            <a:pathLst>
              <a:path w="1228509" h="856885">
                <a:moveTo>
                  <a:pt x="0" y="0"/>
                </a:moveTo>
                <a:lnTo>
                  <a:pt x="1228510" y="0"/>
                </a:lnTo>
                <a:lnTo>
                  <a:pt x="1228510" y="856885"/>
                </a:lnTo>
                <a:lnTo>
                  <a:pt x="0" y="856885"/>
                </a:lnTo>
                <a:lnTo>
                  <a:pt x="0" y="0"/>
                </a:lnTo>
                <a:close/>
              </a:path>
            </a:pathLst>
          </a:custGeom>
          <a:blipFill>
            <a:blip r:embed="rId5"/>
            <a:stretch>
              <a:fillRect/>
            </a:stretch>
          </a:blipFill>
        </p:spPr>
      </p:sp>
      <p:sp>
        <p:nvSpPr>
          <p:cNvPr id="8" name="Freeform 8"/>
          <p:cNvSpPr/>
          <p:nvPr/>
        </p:nvSpPr>
        <p:spPr>
          <a:xfrm>
            <a:off x="3097474" y="9655153"/>
            <a:ext cx="1486518" cy="1036847"/>
          </a:xfrm>
          <a:custGeom>
            <a:avLst/>
            <a:gdLst/>
            <a:ahLst/>
            <a:cxnLst/>
            <a:rect l="l" t="t" r="r" b="b"/>
            <a:pathLst>
              <a:path w="1486518" h="1036847">
                <a:moveTo>
                  <a:pt x="0" y="0"/>
                </a:moveTo>
                <a:lnTo>
                  <a:pt x="1486518" y="0"/>
                </a:lnTo>
                <a:lnTo>
                  <a:pt x="1486518" y="1036847"/>
                </a:lnTo>
                <a:lnTo>
                  <a:pt x="0" y="1036847"/>
                </a:lnTo>
                <a:lnTo>
                  <a:pt x="0" y="0"/>
                </a:lnTo>
                <a:close/>
              </a:path>
            </a:pathLst>
          </a:custGeom>
          <a:blipFill>
            <a:blip r:embed="rId5"/>
            <a:stretch>
              <a:fillRect/>
            </a:stretch>
          </a:blipFill>
        </p:spPr>
      </p:sp>
      <p:sp>
        <p:nvSpPr>
          <p:cNvPr id="3" name="Freeform 3"/>
          <p:cNvSpPr/>
          <p:nvPr/>
        </p:nvSpPr>
        <p:spPr>
          <a:xfrm>
            <a:off x="-179005" y="9446200"/>
            <a:ext cx="1916816" cy="1952560"/>
          </a:xfrm>
          <a:custGeom>
            <a:avLst/>
            <a:gdLst/>
            <a:ahLst/>
            <a:cxnLst/>
            <a:rect l="l" t="t" r="r" b="b"/>
            <a:pathLst>
              <a:path w="3119227" h="4258330">
                <a:moveTo>
                  <a:pt x="0" y="0"/>
                </a:moveTo>
                <a:lnTo>
                  <a:pt x="3119227" y="0"/>
                </a:lnTo>
                <a:lnTo>
                  <a:pt x="3119227" y="4258330"/>
                </a:lnTo>
                <a:lnTo>
                  <a:pt x="0" y="4258330"/>
                </a:lnTo>
                <a:lnTo>
                  <a:pt x="0" y="0"/>
                </a:lnTo>
                <a:close/>
              </a:path>
            </a:pathLst>
          </a:custGeom>
          <a:blipFill>
            <a:blip r:embed="rId6"/>
            <a:stretch>
              <a:fillRect/>
            </a:stretch>
          </a:blipFill>
        </p:spPr>
      </p:sp>
      <p:sp>
        <p:nvSpPr>
          <p:cNvPr id="12" name="TextBox 11">
            <a:extLst>
              <a:ext uri="{FF2B5EF4-FFF2-40B4-BE49-F238E27FC236}">
                <a16:creationId xmlns:a16="http://schemas.microsoft.com/office/drawing/2014/main" id="{235D1FB0-0D9C-46AA-8BA4-0427C9443534}"/>
              </a:ext>
            </a:extLst>
          </p:cNvPr>
          <p:cNvSpPr txBox="1"/>
          <p:nvPr/>
        </p:nvSpPr>
        <p:spPr>
          <a:xfrm>
            <a:off x="271462" y="872034"/>
            <a:ext cx="7010400" cy="83099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n-US" sz="1200" dirty="0">
                <a:latin typeface="Arial" panose="020B0604020202020204" pitchFamily="34" charset="0"/>
                <a:cs typeface="Arial" panose="020B0604020202020204" pitchFamily="34" charset="0"/>
              </a:rPr>
              <a:t>Describe the server configuration requirements for hosting different types of services and applications. Choose three server roles, such as web server, database server, and email server, and explain the specific configurations needed for each role to ensure efficient and secure service delivery.</a:t>
            </a:r>
          </a:p>
        </p:txBody>
      </p:sp>
      <p:pic>
        <p:nvPicPr>
          <p:cNvPr id="19" name="Picture 18">
            <a:extLst>
              <a:ext uri="{FF2B5EF4-FFF2-40B4-BE49-F238E27FC236}">
                <a16:creationId xmlns:a16="http://schemas.microsoft.com/office/drawing/2014/main" id="{33905566-E4E8-4F9E-96F3-BD56BC435D85}"/>
              </a:ext>
            </a:extLst>
          </p:cNvPr>
          <p:cNvPicPr>
            <a:picLocks noChangeAspect="1"/>
          </p:cNvPicPr>
          <p:nvPr/>
        </p:nvPicPr>
        <p:blipFill>
          <a:blip r:embed="rId7"/>
          <a:stretch>
            <a:fillRect/>
          </a:stretch>
        </p:blipFill>
        <p:spPr>
          <a:xfrm>
            <a:off x="271462" y="1850325"/>
            <a:ext cx="7010400" cy="4029776"/>
          </a:xfrm>
          <a:prstGeom prst="rect">
            <a:avLst/>
          </a:prstGeom>
          <a:ln w="28575">
            <a:solidFill>
              <a:schemeClr val="accent3">
                <a:lumMod val="60000"/>
                <a:lumOff val="40000"/>
              </a:schemeClr>
            </a:solidFill>
          </a:ln>
        </p:spPr>
      </p:pic>
    </p:spTree>
    <p:extLst>
      <p:ext uri="{BB962C8B-B14F-4D97-AF65-F5344CB8AC3E}">
        <p14:creationId xmlns:p14="http://schemas.microsoft.com/office/powerpoint/2010/main" val="2061708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553325" cy="10696575"/>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4" name="Freeform 4"/>
          <p:cNvSpPr/>
          <p:nvPr/>
        </p:nvSpPr>
        <p:spPr>
          <a:xfrm rot="1680216">
            <a:off x="-187674" y="-334487"/>
            <a:ext cx="1387280" cy="1473741"/>
          </a:xfrm>
          <a:custGeom>
            <a:avLst/>
            <a:gdLst/>
            <a:ahLst/>
            <a:cxnLst/>
            <a:rect l="l" t="t" r="r" b="b"/>
            <a:pathLst>
              <a:path w="1842630" h="2840278">
                <a:moveTo>
                  <a:pt x="0" y="0"/>
                </a:moveTo>
                <a:lnTo>
                  <a:pt x="1842630" y="0"/>
                </a:lnTo>
                <a:lnTo>
                  <a:pt x="1842630" y="2840279"/>
                </a:lnTo>
                <a:lnTo>
                  <a:pt x="0" y="2840279"/>
                </a:lnTo>
                <a:lnTo>
                  <a:pt x="0" y="0"/>
                </a:lnTo>
                <a:close/>
              </a:path>
            </a:pathLst>
          </a:custGeom>
          <a:blipFill>
            <a:blip r:embed="rId3"/>
            <a:stretch>
              <a:fillRect/>
            </a:stretch>
          </a:blipFill>
        </p:spPr>
      </p:sp>
      <p:sp>
        <p:nvSpPr>
          <p:cNvPr id="10" name="TextBox 10"/>
          <p:cNvSpPr txBox="1"/>
          <p:nvPr/>
        </p:nvSpPr>
        <p:spPr>
          <a:xfrm>
            <a:off x="1062152" y="-77613"/>
            <a:ext cx="5733717" cy="817531"/>
          </a:xfrm>
          <a:prstGeom prst="rect">
            <a:avLst/>
          </a:prstGeom>
        </p:spPr>
        <p:txBody>
          <a:bodyPr wrap="square" lIns="0" tIns="0" rIns="0" bIns="0" rtlCol="0" anchor="t">
            <a:spAutoFit/>
          </a:bodyPr>
          <a:lstStyle/>
          <a:p>
            <a:pPr algn="ctr">
              <a:lnSpc>
                <a:spcPts val="7699"/>
              </a:lnSpc>
            </a:pPr>
            <a:r>
              <a:rPr lang="en-US" dirty="0">
                <a:solidFill>
                  <a:srgbClr val="336436"/>
                </a:solidFill>
                <a:latin typeface="Brasika"/>
                <a:ea typeface="Brasika"/>
                <a:cs typeface="Brasika"/>
                <a:sym typeface="Brasika"/>
              </a:rPr>
              <a:t>Most Memorable Subject Assessment</a:t>
            </a:r>
          </a:p>
        </p:txBody>
      </p:sp>
      <p:sp>
        <p:nvSpPr>
          <p:cNvPr id="5" name="Freeform 5"/>
          <p:cNvSpPr/>
          <p:nvPr/>
        </p:nvSpPr>
        <p:spPr>
          <a:xfrm rot="4216224">
            <a:off x="6970956" y="-172775"/>
            <a:ext cx="892895" cy="1150318"/>
          </a:xfrm>
          <a:custGeom>
            <a:avLst/>
            <a:gdLst/>
            <a:ahLst/>
            <a:cxnLst/>
            <a:rect l="l" t="t" r="r" b="b"/>
            <a:pathLst>
              <a:path w="1630706" h="2203657">
                <a:moveTo>
                  <a:pt x="0" y="0"/>
                </a:moveTo>
                <a:lnTo>
                  <a:pt x="1630706" y="0"/>
                </a:lnTo>
                <a:lnTo>
                  <a:pt x="1630706" y="2203657"/>
                </a:lnTo>
                <a:lnTo>
                  <a:pt x="0" y="2203657"/>
                </a:lnTo>
                <a:lnTo>
                  <a:pt x="0" y="0"/>
                </a:lnTo>
                <a:close/>
              </a:path>
            </a:pathLst>
          </a:custGeom>
          <a:blipFill>
            <a:blip r:embed="rId4"/>
            <a:stretch>
              <a:fillRect/>
            </a:stretch>
          </a:blipFill>
        </p:spPr>
      </p:sp>
      <p:sp>
        <p:nvSpPr>
          <p:cNvPr id="6" name="Freeform 6"/>
          <p:cNvSpPr/>
          <p:nvPr/>
        </p:nvSpPr>
        <p:spPr>
          <a:xfrm>
            <a:off x="4173978" y="9326654"/>
            <a:ext cx="2902901" cy="1526259"/>
          </a:xfrm>
          <a:custGeom>
            <a:avLst/>
            <a:gdLst/>
            <a:ahLst/>
            <a:cxnLst/>
            <a:rect l="l" t="t" r="r" b="b"/>
            <a:pathLst>
              <a:path w="3630125" h="2532012">
                <a:moveTo>
                  <a:pt x="0" y="0"/>
                </a:moveTo>
                <a:lnTo>
                  <a:pt x="3630125" y="0"/>
                </a:lnTo>
                <a:lnTo>
                  <a:pt x="3630125" y="2532012"/>
                </a:lnTo>
                <a:lnTo>
                  <a:pt x="0" y="2532012"/>
                </a:lnTo>
                <a:lnTo>
                  <a:pt x="0" y="0"/>
                </a:lnTo>
                <a:close/>
              </a:path>
            </a:pathLst>
          </a:custGeom>
          <a:blipFill>
            <a:blip r:embed="rId5"/>
            <a:stretch>
              <a:fillRect/>
            </a:stretch>
          </a:blipFill>
        </p:spPr>
      </p:sp>
      <p:sp>
        <p:nvSpPr>
          <p:cNvPr id="7" name="Freeform 7"/>
          <p:cNvSpPr/>
          <p:nvPr/>
        </p:nvSpPr>
        <p:spPr>
          <a:xfrm>
            <a:off x="6181615" y="9835115"/>
            <a:ext cx="1228509" cy="856885"/>
          </a:xfrm>
          <a:custGeom>
            <a:avLst/>
            <a:gdLst/>
            <a:ahLst/>
            <a:cxnLst/>
            <a:rect l="l" t="t" r="r" b="b"/>
            <a:pathLst>
              <a:path w="1228509" h="856885">
                <a:moveTo>
                  <a:pt x="0" y="0"/>
                </a:moveTo>
                <a:lnTo>
                  <a:pt x="1228510" y="0"/>
                </a:lnTo>
                <a:lnTo>
                  <a:pt x="1228510" y="856885"/>
                </a:lnTo>
                <a:lnTo>
                  <a:pt x="0" y="856885"/>
                </a:lnTo>
                <a:lnTo>
                  <a:pt x="0" y="0"/>
                </a:lnTo>
                <a:close/>
              </a:path>
            </a:pathLst>
          </a:custGeom>
          <a:blipFill>
            <a:blip r:embed="rId5"/>
            <a:stretch>
              <a:fillRect/>
            </a:stretch>
          </a:blipFill>
        </p:spPr>
      </p:sp>
      <p:sp>
        <p:nvSpPr>
          <p:cNvPr id="8" name="Freeform 8"/>
          <p:cNvSpPr/>
          <p:nvPr/>
        </p:nvSpPr>
        <p:spPr>
          <a:xfrm>
            <a:off x="3097474" y="9655153"/>
            <a:ext cx="1486518" cy="1036847"/>
          </a:xfrm>
          <a:custGeom>
            <a:avLst/>
            <a:gdLst/>
            <a:ahLst/>
            <a:cxnLst/>
            <a:rect l="l" t="t" r="r" b="b"/>
            <a:pathLst>
              <a:path w="1486518" h="1036847">
                <a:moveTo>
                  <a:pt x="0" y="0"/>
                </a:moveTo>
                <a:lnTo>
                  <a:pt x="1486518" y="0"/>
                </a:lnTo>
                <a:lnTo>
                  <a:pt x="1486518" y="1036847"/>
                </a:lnTo>
                <a:lnTo>
                  <a:pt x="0" y="1036847"/>
                </a:lnTo>
                <a:lnTo>
                  <a:pt x="0" y="0"/>
                </a:lnTo>
                <a:close/>
              </a:path>
            </a:pathLst>
          </a:custGeom>
          <a:blipFill>
            <a:blip r:embed="rId5"/>
            <a:stretch>
              <a:fillRect/>
            </a:stretch>
          </a:blipFill>
        </p:spPr>
      </p:sp>
      <p:sp>
        <p:nvSpPr>
          <p:cNvPr id="3" name="Freeform 3"/>
          <p:cNvSpPr/>
          <p:nvPr/>
        </p:nvSpPr>
        <p:spPr>
          <a:xfrm>
            <a:off x="-179005" y="9446200"/>
            <a:ext cx="1916816" cy="1952560"/>
          </a:xfrm>
          <a:custGeom>
            <a:avLst/>
            <a:gdLst/>
            <a:ahLst/>
            <a:cxnLst/>
            <a:rect l="l" t="t" r="r" b="b"/>
            <a:pathLst>
              <a:path w="3119227" h="4258330">
                <a:moveTo>
                  <a:pt x="0" y="0"/>
                </a:moveTo>
                <a:lnTo>
                  <a:pt x="3119227" y="0"/>
                </a:lnTo>
                <a:lnTo>
                  <a:pt x="3119227" y="4258330"/>
                </a:lnTo>
                <a:lnTo>
                  <a:pt x="0" y="4258330"/>
                </a:lnTo>
                <a:lnTo>
                  <a:pt x="0" y="0"/>
                </a:lnTo>
                <a:close/>
              </a:path>
            </a:pathLst>
          </a:custGeom>
          <a:blipFill>
            <a:blip r:embed="rId6"/>
            <a:stretch>
              <a:fillRect/>
            </a:stretch>
          </a:blipFill>
        </p:spPr>
      </p:sp>
      <p:sp>
        <p:nvSpPr>
          <p:cNvPr id="12" name="TextBox 11">
            <a:extLst>
              <a:ext uri="{FF2B5EF4-FFF2-40B4-BE49-F238E27FC236}">
                <a16:creationId xmlns:a16="http://schemas.microsoft.com/office/drawing/2014/main" id="{235D1FB0-0D9C-46AA-8BA4-0427C9443534}"/>
              </a:ext>
            </a:extLst>
          </p:cNvPr>
          <p:cNvSpPr txBox="1"/>
          <p:nvPr/>
        </p:nvSpPr>
        <p:spPr>
          <a:xfrm>
            <a:off x="271462" y="872034"/>
            <a:ext cx="7010400" cy="83099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n-US" sz="1200" dirty="0">
                <a:latin typeface="Arial" panose="020B0604020202020204" pitchFamily="34" charset="0"/>
                <a:cs typeface="Arial" panose="020B0604020202020204" pitchFamily="34" charset="0"/>
              </a:rPr>
              <a:t>Describe the server configuration requirements for hosting different types of services and applications. Choose three server roles, such as web server, database server, and email server, and explain the specific configurations needed for each role to ensure efficient and secure service delivery.</a:t>
            </a:r>
          </a:p>
        </p:txBody>
      </p:sp>
      <p:pic>
        <p:nvPicPr>
          <p:cNvPr id="19" name="Picture 18">
            <a:extLst>
              <a:ext uri="{FF2B5EF4-FFF2-40B4-BE49-F238E27FC236}">
                <a16:creationId xmlns:a16="http://schemas.microsoft.com/office/drawing/2014/main" id="{33905566-E4E8-4F9E-96F3-BD56BC435D85}"/>
              </a:ext>
            </a:extLst>
          </p:cNvPr>
          <p:cNvPicPr>
            <a:picLocks noChangeAspect="1"/>
          </p:cNvPicPr>
          <p:nvPr/>
        </p:nvPicPr>
        <p:blipFill>
          <a:blip r:embed="rId7"/>
          <a:stretch>
            <a:fillRect/>
          </a:stretch>
        </p:blipFill>
        <p:spPr>
          <a:xfrm>
            <a:off x="271462" y="1850325"/>
            <a:ext cx="7010400" cy="4029776"/>
          </a:xfrm>
          <a:prstGeom prst="rect">
            <a:avLst/>
          </a:prstGeom>
          <a:ln w="28575">
            <a:solidFill>
              <a:schemeClr val="accent3">
                <a:lumMod val="60000"/>
                <a:lumOff val="40000"/>
              </a:schemeClr>
            </a:solidFill>
          </a:ln>
        </p:spPr>
      </p:pic>
    </p:spTree>
    <p:extLst>
      <p:ext uri="{BB962C8B-B14F-4D97-AF65-F5344CB8AC3E}">
        <p14:creationId xmlns:p14="http://schemas.microsoft.com/office/powerpoint/2010/main" val="4168233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DA0095DF-319C-4607-8C90-C5201AABEF0B}"/>
              </a:ext>
            </a:extLst>
          </p:cNvPr>
          <p:cNvSpPr/>
          <p:nvPr/>
        </p:nvSpPr>
        <p:spPr>
          <a:xfrm>
            <a:off x="1" y="-40943"/>
            <a:ext cx="2940050" cy="3975100"/>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4" name="Freeform 2">
            <a:extLst>
              <a:ext uri="{FF2B5EF4-FFF2-40B4-BE49-F238E27FC236}">
                <a16:creationId xmlns:a16="http://schemas.microsoft.com/office/drawing/2014/main" id="{8A44F290-3499-4FAB-92D1-D409F238DBDE}"/>
              </a:ext>
            </a:extLst>
          </p:cNvPr>
          <p:cNvSpPr/>
          <p:nvPr/>
        </p:nvSpPr>
        <p:spPr>
          <a:xfrm>
            <a:off x="1104900" y="2146300"/>
            <a:ext cx="2940050" cy="3975100"/>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txBody>
          <a:bodyPr/>
          <a:lstStyle/>
          <a:p>
            <a:endParaRPr lang="en-US" dirty="0"/>
          </a:p>
        </p:txBody>
      </p:sp>
      <p:sp>
        <p:nvSpPr>
          <p:cNvPr id="5" name="Freeform 2">
            <a:extLst>
              <a:ext uri="{FF2B5EF4-FFF2-40B4-BE49-F238E27FC236}">
                <a16:creationId xmlns:a16="http://schemas.microsoft.com/office/drawing/2014/main" id="{C0EEE732-5C72-4AE6-90BA-ABF313D20328}"/>
              </a:ext>
            </a:extLst>
          </p:cNvPr>
          <p:cNvSpPr/>
          <p:nvPr/>
        </p:nvSpPr>
        <p:spPr>
          <a:xfrm>
            <a:off x="2261601" y="-516241"/>
            <a:ext cx="3886200" cy="3975100"/>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6" name="Freeform 2">
            <a:extLst>
              <a:ext uri="{FF2B5EF4-FFF2-40B4-BE49-F238E27FC236}">
                <a16:creationId xmlns:a16="http://schemas.microsoft.com/office/drawing/2014/main" id="{3E86F5D6-7AF2-4A0C-84DB-3E7E11A59FDE}"/>
              </a:ext>
            </a:extLst>
          </p:cNvPr>
          <p:cNvSpPr/>
          <p:nvPr/>
        </p:nvSpPr>
        <p:spPr>
          <a:xfrm>
            <a:off x="-1244220" y="3670300"/>
            <a:ext cx="2940050" cy="5334000"/>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7" name="Freeform 2">
            <a:extLst>
              <a:ext uri="{FF2B5EF4-FFF2-40B4-BE49-F238E27FC236}">
                <a16:creationId xmlns:a16="http://schemas.microsoft.com/office/drawing/2014/main" id="{DD66C312-62D9-4BEA-AF26-0DADC1C9E51B}"/>
              </a:ext>
            </a:extLst>
          </p:cNvPr>
          <p:cNvSpPr/>
          <p:nvPr/>
        </p:nvSpPr>
        <p:spPr>
          <a:xfrm>
            <a:off x="-1165225" y="-1282700"/>
            <a:ext cx="4105276" cy="5257801"/>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8" name="Freeform 2">
            <a:extLst>
              <a:ext uri="{FF2B5EF4-FFF2-40B4-BE49-F238E27FC236}">
                <a16:creationId xmlns:a16="http://schemas.microsoft.com/office/drawing/2014/main" id="{3CA224CB-3EF5-4212-97F2-F170A979D63D}"/>
              </a:ext>
            </a:extLst>
          </p:cNvPr>
          <p:cNvSpPr/>
          <p:nvPr/>
        </p:nvSpPr>
        <p:spPr>
          <a:xfrm>
            <a:off x="3375025" y="3359150"/>
            <a:ext cx="2940050" cy="3975100"/>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9" name="Freeform 2">
            <a:extLst>
              <a:ext uri="{FF2B5EF4-FFF2-40B4-BE49-F238E27FC236}">
                <a16:creationId xmlns:a16="http://schemas.microsoft.com/office/drawing/2014/main" id="{702F9B98-AD81-4F13-8E63-A0355A896C75}"/>
              </a:ext>
            </a:extLst>
          </p:cNvPr>
          <p:cNvSpPr/>
          <p:nvPr/>
        </p:nvSpPr>
        <p:spPr>
          <a:xfrm>
            <a:off x="3146425" y="2328649"/>
            <a:ext cx="4746623" cy="1371600"/>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10" name="Freeform 2">
            <a:extLst>
              <a:ext uri="{FF2B5EF4-FFF2-40B4-BE49-F238E27FC236}">
                <a16:creationId xmlns:a16="http://schemas.microsoft.com/office/drawing/2014/main" id="{5A6DF6D1-09DD-45A8-8216-A4370BF134C7}"/>
              </a:ext>
            </a:extLst>
          </p:cNvPr>
          <p:cNvSpPr/>
          <p:nvPr/>
        </p:nvSpPr>
        <p:spPr>
          <a:xfrm>
            <a:off x="5539068" y="-2730500"/>
            <a:ext cx="2570163" cy="5129263"/>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11" name="Freeform 2">
            <a:extLst>
              <a:ext uri="{FF2B5EF4-FFF2-40B4-BE49-F238E27FC236}">
                <a16:creationId xmlns:a16="http://schemas.microsoft.com/office/drawing/2014/main" id="{BCB551FE-8783-4366-93F1-C872C1DE8C5E}"/>
              </a:ext>
            </a:extLst>
          </p:cNvPr>
          <p:cNvSpPr/>
          <p:nvPr/>
        </p:nvSpPr>
        <p:spPr>
          <a:xfrm>
            <a:off x="151214" y="6280149"/>
            <a:ext cx="4312835" cy="3975100"/>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12" name="Freeform 2">
            <a:extLst>
              <a:ext uri="{FF2B5EF4-FFF2-40B4-BE49-F238E27FC236}">
                <a16:creationId xmlns:a16="http://schemas.microsoft.com/office/drawing/2014/main" id="{502993A1-7CDB-4A47-B03E-8D6CFED91B62}"/>
              </a:ext>
            </a:extLst>
          </p:cNvPr>
          <p:cNvSpPr/>
          <p:nvPr/>
        </p:nvSpPr>
        <p:spPr>
          <a:xfrm>
            <a:off x="1360868" y="5443562"/>
            <a:ext cx="4312834" cy="1371600"/>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13" name="Freeform 2">
            <a:extLst>
              <a:ext uri="{FF2B5EF4-FFF2-40B4-BE49-F238E27FC236}">
                <a16:creationId xmlns:a16="http://schemas.microsoft.com/office/drawing/2014/main" id="{817CB476-09EA-405B-A303-FD17B4DBFC2E}"/>
              </a:ext>
            </a:extLst>
          </p:cNvPr>
          <p:cNvSpPr/>
          <p:nvPr/>
        </p:nvSpPr>
        <p:spPr>
          <a:xfrm>
            <a:off x="-1699812" y="8308643"/>
            <a:ext cx="2940050" cy="3975100"/>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14" name="Freeform 2">
            <a:extLst>
              <a:ext uri="{FF2B5EF4-FFF2-40B4-BE49-F238E27FC236}">
                <a16:creationId xmlns:a16="http://schemas.microsoft.com/office/drawing/2014/main" id="{E52EEB3A-70D1-4FB3-A92C-A0A42AB3221F}"/>
              </a:ext>
            </a:extLst>
          </p:cNvPr>
          <p:cNvSpPr/>
          <p:nvPr/>
        </p:nvSpPr>
        <p:spPr>
          <a:xfrm>
            <a:off x="5859483" y="2942608"/>
            <a:ext cx="2940050" cy="5604492"/>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15" name="Freeform 2">
            <a:extLst>
              <a:ext uri="{FF2B5EF4-FFF2-40B4-BE49-F238E27FC236}">
                <a16:creationId xmlns:a16="http://schemas.microsoft.com/office/drawing/2014/main" id="{EB7C93C8-AD29-48DD-B4FD-A028E412418B}"/>
              </a:ext>
            </a:extLst>
          </p:cNvPr>
          <p:cNvSpPr/>
          <p:nvPr/>
        </p:nvSpPr>
        <p:spPr>
          <a:xfrm>
            <a:off x="4300918" y="6390564"/>
            <a:ext cx="1687132" cy="5604492"/>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16" name="Freeform 2">
            <a:extLst>
              <a:ext uri="{FF2B5EF4-FFF2-40B4-BE49-F238E27FC236}">
                <a16:creationId xmlns:a16="http://schemas.microsoft.com/office/drawing/2014/main" id="{D73E8D40-4507-475D-A3EE-1038E095030F}"/>
              </a:ext>
            </a:extLst>
          </p:cNvPr>
          <p:cNvSpPr/>
          <p:nvPr/>
        </p:nvSpPr>
        <p:spPr>
          <a:xfrm>
            <a:off x="1193062" y="10152412"/>
            <a:ext cx="3804387" cy="861516"/>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17" name="Freeform 2">
            <a:extLst>
              <a:ext uri="{FF2B5EF4-FFF2-40B4-BE49-F238E27FC236}">
                <a16:creationId xmlns:a16="http://schemas.microsoft.com/office/drawing/2014/main" id="{5CAF1A40-489B-4629-98DC-117002E85732}"/>
              </a:ext>
            </a:extLst>
          </p:cNvPr>
          <p:cNvSpPr/>
          <p:nvPr/>
        </p:nvSpPr>
        <p:spPr>
          <a:xfrm>
            <a:off x="5988050" y="8581408"/>
            <a:ext cx="1687132" cy="3318492"/>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18" name="Freeform 4">
            <a:extLst>
              <a:ext uri="{FF2B5EF4-FFF2-40B4-BE49-F238E27FC236}">
                <a16:creationId xmlns:a16="http://schemas.microsoft.com/office/drawing/2014/main" id="{5147E1BD-85BB-4A23-8646-5253746766AE}"/>
              </a:ext>
            </a:extLst>
          </p:cNvPr>
          <p:cNvSpPr/>
          <p:nvPr/>
        </p:nvSpPr>
        <p:spPr>
          <a:xfrm rot="1680216">
            <a:off x="123951" y="-293160"/>
            <a:ext cx="1842630" cy="2840278"/>
          </a:xfrm>
          <a:custGeom>
            <a:avLst/>
            <a:gdLst/>
            <a:ahLst/>
            <a:cxnLst/>
            <a:rect l="l" t="t" r="r" b="b"/>
            <a:pathLst>
              <a:path w="1842630" h="2840278">
                <a:moveTo>
                  <a:pt x="0" y="0"/>
                </a:moveTo>
                <a:lnTo>
                  <a:pt x="1842630" y="0"/>
                </a:lnTo>
                <a:lnTo>
                  <a:pt x="1842630" y="2840279"/>
                </a:lnTo>
                <a:lnTo>
                  <a:pt x="0" y="2840279"/>
                </a:lnTo>
                <a:lnTo>
                  <a:pt x="0" y="0"/>
                </a:lnTo>
                <a:close/>
              </a:path>
            </a:pathLst>
          </a:custGeom>
          <a:blipFill>
            <a:blip r:embed="rId3"/>
            <a:stretch>
              <a:fillRect/>
            </a:stretch>
          </a:blipFill>
        </p:spPr>
      </p:sp>
      <p:pic>
        <p:nvPicPr>
          <p:cNvPr id="23" name="Picture 22">
            <a:extLst>
              <a:ext uri="{FF2B5EF4-FFF2-40B4-BE49-F238E27FC236}">
                <a16:creationId xmlns:a16="http://schemas.microsoft.com/office/drawing/2014/main" id="{14DFF0D8-49D5-434D-9E37-607DF73DD2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827" y="2224576"/>
            <a:ext cx="2624163" cy="2624163"/>
          </a:xfrm>
          <a:prstGeom prst="roundRect">
            <a:avLst>
              <a:gd name="adj" fmla="val 8594"/>
            </a:avLst>
          </a:prstGeom>
          <a:solidFill>
            <a:srgbClr val="FFFFFF">
              <a:shade val="85000"/>
            </a:srgbClr>
          </a:solidFill>
          <a:ln w="38100">
            <a:solidFill>
              <a:schemeClr val="tx1">
                <a:lumMod val="95000"/>
                <a:lumOff val="5000"/>
              </a:schemeClr>
            </a:solidFill>
          </a:ln>
          <a:effectLst>
            <a:reflection blurRad="12700" stA="38000" endPos="28000" dist="5000" dir="5400000" sy="-100000" algn="bl" rotWithShape="0"/>
          </a:effectLst>
        </p:spPr>
      </p:pic>
      <p:sp>
        <p:nvSpPr>
          <p:cNvPr id="24" name="Flowchart: Connector 23">
            <a:extLst>
              <a:ext uri="{FF2B5EF4-FFF2-40B4-BE49-F238E27FC236}">
                <a16:creationId xmlns:a16="http://schemas.microsoft.com/office/drawing/2014/main" id="{9A0A338A-7035-46D7-A75F-668D180FFE70}"/>
              </a:ext>
            </a:extLst>
          </p:cNvPr>
          <p:cNvSpPr/>
          <p:nvPr/>
        </p:nvSpPr>
        <p:spPr>
          <a:xfrm>
            <a:off x="3534958" y="1768765"/>
            <a:ext cx="4955332" cy="4142438"/>
          </a:xfrm>
          <a:prstGeom prst="flowChartConnec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76E8CF94-05C2-45A7-AEE4-26C061B49763}"/>
              </a:ext>
            </a:extLst>
          </p:cNvPr>
          <p:cNvSpPr/>
          <p:nvPr/>
        </p:nvSpPr>
        <p:spPr>
          <a:xfrm>
            <a:off x="501650" y="4868195"/>
            <a:ext cx="5595895" cy="4142438"/>
          </a:xfrm>
          <a:prstGeom prst="flowChartConnec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8FF9D3EC-919C-4D19-828E-0BF16DAD0D0D}"/>
              </a:ext>
            </a:extLst>
          </p:cNvPr>
          <p:cNvSpPr/>
          <p:nvPr/>
        </p:nvSpPr>
        <p:spPr>
          <a:xfrm>
            <a:off x="3054771" y="7570450"/>
            <a:ext cx="5179551" cy="4142438"/>
          </a:xfrm>
          <a:prstGeom prst="flowChartConnec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7" name="Freeform 6">
            <a:extLst>
              <a:ext uri="{FF2B5EF4-FFF2-40B4-BE49-F238E27FC236}">
                <a16:creationId xmlns:a16="http://schemas.microsoft.com/office/drawing/2014/main" id="{C9E0D8E5-E884-4204-A09C-1975718571CA}"/>
              </a:ext>
            </a:extLst>
          </p:cNvPr>
          <p:cNvSpPr/>
          <p:nvPr/>
        </p:nvSpPr>
        <p:spPr>
          <a:xfrm rot="838206">
            <a:off x="-775644" y="8102577"/>
            <a:ext cx="3630125" cy="2532012"/>
          </a:xfrm>
          <a:custGeom>
            <a:avLst/>
            <a:gdLst/>
            <a:ahLst/>
            <a:cxnLst/>
            <a:rect l="l" t="t" r="r" b="b"/>
            <a:pathLst>
              <a:path w="3630125" h="2532012">
                <a:moveTo>
                  <a:pt x="0" y="0"/>
                </a:moveTo>
                <a:lnTo>
                  <a:pt x="3630125" y="0"/>
                </a:lnTo>
                <a:lnTo>
                  <a:pt x="3630125" y="2532012"/>
                </a:lnTo>
                <a:lnTo>
                  <a:pt x="0" y="2532012"/>
                </a:lnTo>
                <a:lnTo>
                  <a:pt x="0" y="0"/>
                </a:lnTo>
                <a:close/>
              </a:path>
            </a:pathLst>
          </a:custGeom>
          <a:blipFill>
            <a:blip r:embed="rId5"/>
            <a:stretch>
              <a:fillRect/>
            </a:stretch>
          </a:blipFill>
        </p:spPr>
      </p:sp>
      <p:sp>
        <p:nvSpPr>
          <p:cNvPr id="28" name="Freeform 8">
            <a:extLst>
              <a:ext uri="{FF2B5EF4-FFF2-40B4-BE49-F238E27FC236}">
                <a16:creationId xmlns:a16="http://schemas.microsoft.com/office/drawing/2014/main" id="{2FE84743-B44A-475E-957A-432C5B11B81B}"/>
              </a:ext>
            </a:extLst>
          </p:cNvPr>
          <p:cNvSpPr/>
          <p:nvPr/>
        </p:nvSpPr>
        <p:spPr>
          <a:xfrm>
            <a:off x="2373690" y="9465015"/>
            <a:ext cx="1486518" cy="1036847"/>
          </a:xfrm>
          <a:custGeom>
            <a:avLst/>
            <a:gdLst/>
            <a:ahLst/>
            <a:cxnLst/>
            <a:rect l="l" t="t" r="r" b="b"/>
            <a:pathLst>
              <a:path w="1486518" h="1036847">
                <a:moveTo>
                  <a:pt x="0" y="0"/>
                </a:moveTo>
                <a:lnTo>
                  <a:pt x="1486518" y="0"/>
                </a:lnTo>
                <a:lnTo>
                  <a:pt x="1486518" y="1036847"/>
                </a:lnTo>
                <a:lnTo>
                  <a:pt x="0" y="1036847"/>
                </a:lnTo>
                <a:lnTo>
                  <a:pt x="0" y="0"/>
                </a:lnTo>
                <a:close/>
              </a:path>
            </a:pathLst>
          </a:custGeom>
          <a:blipFill>
            <a:blip r:embed="rId5"/>
            <a:stretch>
              <a:fillRect/>
            </a:stretch>
          </a:blipFill>
        </p:spPr>
      </p:sp>
      <p:sp>
        <p:nvSpPr>
          <p:cNvPr id="29" name="Freeform 7">
            <a:extLst>
              <a:ext uri="{FF2B5EF4-FFF2-40B4-BE49-F238E27FC236}">
                <a16:creationId xmlns:a16="http://schemas.microsoft.com/office/drawing/2014/main" id="{E99AEDB7-A391-46E4-9E9B-F278945A1C7C}"/>
              </a:ext>
            </a:extLst>
          </p:cNvPr>
          <p:cNvSpPr/>
          <p:nvPr/>
        </p:nvSpPr>
        <p:spPr>
          <a:xfrm>
            <a:off x="66476" y="7596226"/>
            <a:ext cx="1228509" cy="856885"/>
          </a:xfrm>
          <a:custGeom>
            <a:avLst/>
            <a:gdLst/>
            <a:ahLst/>
            <a:cxnLst/>
            <a:rect l="l" t="t" r="r" b="b"/>
            <a:pathLst>
              <a:path w="1228509" h="856885">
                <a:moveTo>
                  <a:pt x="0" y="0"/>
                </a:moveTo>
                <a:lnTo>
                  <a:pt x="1228510" y="0"/>
                </a:lnTo>
                <a:lnTo>
                  <a:pt x="1228510" y="856885"/>
                </a:lnTo>
                <a:lnTo>
                  <a:pt x="0" y="856885"/>
                </a:lnTo>
                <a:lnTo>
                  <a:pt x="0" y="0"/>
                </a:lnTo>
                <a:close/>
              </a:path>
            </a:pathLst>
          </a:custGeom>
          <a:blipFill>
            <a:blip r:embed="rId5"/>
            <a:stretch>
              <a:fillRect/>
            </a:stretch>
          </a:blipFill>
        </p:spPr>
      </p:sp>
      <p:sp>
        <p:nvSpPr>
          <p:cNvPr id="30" name="Freeform 3">
            <a:extLst>
              <a:ext uri="{FF2B5EF4-FFF2-40B4-BE49-F238E27FC236}">
                <a16:creationId xmlns:a16="http://schemas.microsoft.com/office/drawing/2014/main" id="{856B3785-A93E-410E-8FBE-2C47CFA3E205}"/>
              </a:ext>
            </a:extLst>
          </p:cNvPr>
          <p:cNvSpPr/>
          <p:nvPr/>
        </p:nvSpPr>
        <p:spPr>
          <a:xfrm flipH="1">
            <a:off x="5539068" y="-531914"/>
            <a:ext cx="2357505" cy="4258330"/>
          </a:xfrm>
          <a:custGeom>
            <a:avLst/>
            <a:gdLst/>
            <a:ahLst/>
            <a:cxnLst/>
            <a:rect l="l" t="t" r="r" b="b"/>
            <a:pathLst>
              <a:path w="3119227" h="4258330">
                <a:moveTo>
                  <a:pt x="0" y="0"/>
                </a:moveTo>
                <a:lnTo>
                  <a:pt x="3119227" y="0"/>
                </a:lnTo>
                <a:lnTo>
                  <a:pt x="3119227" y="4258330"/>
                </a:lnTo>
                <a:lnTo>
                  <a:pt x="0" y="4258330"/>
                </a:lnTo>
                <a:lnTo>
                  <a:pt x="0" y="0"/>
                </a:lnTo>
                <a:close/>
              </a:path>
            </a:pathLst>
          </a:custGeom>
          <a:blipFill>
            <a:blip r:embed="rId6"/>
            <a:stretch>
              <a:fillRect/>
            </a:stretch>
          </a:blipFill>
        </p:spPr>
      </p:sp>
      <p:sp>
        <p:nvSpPr>
          <p:cNvPr id="31" name="TextBox 30">
            <a:extLst>
              <a:ext uri="{FF2B5EF4-FFF2-40B4-BE49-F238E27FC236}">
                <a16:creationId xmlns:a16="http://schemas.microsoft.com/office/drawing/2014/main" id="{53A419CA-7B6B-4524-912D-F9632CEC1CFD}"/>
              </a:ext>
            </a:extLst>
          </p:cNvPr>
          <p:cNvSpPr txBox="1"/>
          <p:nvPr/>
        </p:nvSpPr>
        <p:spPr>
          <a:xfrm>
            <a:off x="4059244" y="3139370"/>
            <a:ext cx="3749949" cy="1785104"/>
          </a:xfrm>
          <a:prstGeom prst="rect">
            <a:avLst/>
          </a:prstGeom>
          <a:noFill/>
        </p:spPr>
        <p:txBody>
          <a:bodyPr wrap="square" rtlCol="0">
            <a:spAutoFit/>
          </a:bodyPr>
          <a:lstStyle/>
          <a:p>
            <a:r>
              <a:rPr lang="en-US" sz="1900" b="1" u="sng" dirty="0">
                <a:latin typeface="Bahnschrift" panose="020B0502040204020203" pitchFamily="34" charset="0"/>
              </a:rPr>
              <a:t>Name:</a:t>
            </a:r>
            <a:r>
              <a:rPr lang="en-US" sz="1900" b="1" dirty="0">
                <a:latin typeface="Bahnschrift" panose="020B0502040204020203" pitchFamily="34" charset="0"/>
              </a:rPr>
              <a:t> </a:t>
            </a:r>
            <a:r>
              <a:rPr lang="en-US" sz="1900" dirty="0">
                <a:latin typeface="Bahnschrift" panose="020B0502040204020203" pitchFamily="34" charset="0"/>
              </a:rPr>
              <a:t>Arnold Ayapana</a:t>
            </a:r>
          </a:p>
          <a:p>
            <a:endParaRPr lang="en-US" sz="500" dirty="0">
              <a:latin typeface="Bahnschrift" panose="020B0502040204020203" pitchFamily="34" charset="0"/>
            </a:endParaRPr>
          </a:p>
          <a:p>
            <a:r>
              <a:rPr lang="en-US" sz="1900" b="1" u="sng" dirty="0">
                <a:latin typeface="Bahnschrift" panose="020B0502040204020203" pitchFamily="34" charset="0"/>
              </a:rPr>
              <a:t>Age:</a:t>
            </a:r>
            <a:r>
              <a:rPr lang="en-US" sz="1900" dirty="0">
                <a:latin typeface="Bahnschrift" panose="020B0502040204020203" pitchFamily="34" charset="0"/>
              </a:rPr>
              <a:t> 22 years old</a:t>
            </a:r>
          </a:p>
          <a:p>
            <a:endParaRPr lang="en-US" sz="500" dirty="0">
              <a:latin typeface="Bahnschrift" panose="020B0502040204020203" pitchFamily="34" charset="0"/>
            </a:endParaRPr>
          </a:p>
          <a:p>
            <a:r>
              <a:rPr lang="en-US" sz="1900" b="1" u="sng" dirty="0">
                <a:latin typeface="Bahnschrift" panose="020B0502040204020203" pitchFamily="34" charset="0"/>
              </a:rPr>
              <a:t>Course &amp; Year:</a:t>
            </a:r>
            <a:r>
              <a:rPr lang="en-US" sz="1900" dirty="0">
                <a:latin typeface="Bahnschrift" panose="020B0502040204020203" pitchFamily="34" charset="0"/>
              </a:rPr>
              <a:t> BSIT 4-2</a:t>
            </a:r>
          </a:p>
          <a:p>
            <a:endParaRPr lang="en-US" sz="500" dirty="0">
              <a:latin typeface="Bahnschrift" panose="020B0502040204020203" pitchFamily="34" charset="0"/>
            </a:endParaRPr>
          </a:p>
          <a:p>
            <a:r>
              <a:rPr lang="en-US" sz="1900" b="1" u="sng" dirty="0">
                <a:latin typeface="Bahnschrift" panose="020B0502040204020203" pitchFamily="34" charset="0"/>
              </a:rPr>
              <a:t>Subject:</a:t>
            </a:r>
            <a:r>
              <a:rPr lang="en-US" sz="1900" dirty="0">
                <a:latin typeface="Bahnschrift" panose="020B0502040204020203" pitchFamily="34" charset="0"/>
              </a:rPr>
              <a:t> System Administration</a:t>
            </a:r>
          </a:p>
          <a:p>
            <a:endParaRPr lang="en-US" sz="1900" dirty="0">
              <a:latin typeface="Bahnschrift" panose="020B0502040204020203" pitchFamily="34" charset="0"/>
            </a:endParaRPr>
          </a:p>
        </p:txBody>
      </p:sp>
      <p:sp>
        <p:nvSpPr>
          <p:cNvPr id="32" name="Freeform 8">
            <a:extLst>
              <a:ext uri="{FF2B5EF4-FFF2-40B4-BE49-F238E27FC236}">
                <a16:creationId xmlns:a16="http://schemas.microsoft.com/office/drawing/2014/main" id="{18F21B72-B7D9-4284-B415-CD533DC13F10}"/>
              </a:ext>
            </a:extLst>
          </p:cNvPr>
          <p:cNvSpPr/>
          <p:nvPr/>
        </p:nvSpPr>
        <p:spPr>
          <a:xfrm>
            <a:off x="5263435" y="5359496"/>
            <a:ext cx="1486518" cy="1036847"/>
          </a:xfrm>
          <a:custGeom>
            <a:avLst/>
            <a:gdLst/>
            <a:ahLst/>
            <a:cxnLst/>
            <a:rect l="l" t="t" r="r" b="b"/>
            <a:pathLst>
              <a:path w="1486518" h="1036847">
                <a:moveTo>
                  <a:pt x="0" y="0"/>
                </a:moveTo>
                <a:lnTo>
                  <a:pt x="1486518" y="0"/>
                </a:lnTo>
                <a:lnTo>
                  <a:pt x="1486518" y="1036847"/>
                </a:lnTo>
                <a:lnTo>
                  <a:pt x="0" y="1036847"/>
                </a:lnTo>
                <a:lnTo>
                  <a:pt x="0" y="0"/>
                </a:lnTo>
                <a:close/>
              </a:path>
            </a:pathLst>
          </a:custGeom>
          <a:blipFill>
            <a:blip r:embed="rId5"/>
            <a:stretch>
              <a:fillRect/>
            </a:stretch>
          </a:blipFill>
        </p:spPr>
      </p:sp>
      <p:sp>
        <p:nvSpPr>
          <p:cNvPr id="21" name="TextBox 10">
            <a:extLst>
              <a:ext uri="{FF2B5EF4-FFF2-40B4-BE49-F238E27FC236}">
                <a16:creationId xmlns:a16="http://schemas.microsoft.com/office/drawing/2014/main" id="{F9EAB20F-9E69-4009-BB29-1C5A6F26281E}"/>
              </a:ext>
            </a:extLst>
          </p:cNvPr>
          <p:cNvSpPr txBox="1"/>
          <p:nvPr/>
        </p:nvSpPr>
        <p:spPr>
          <a:xfrm>
            <a:off x="60292" y="-77579"/>
            <a:ext cx="6657528" cy="2853986"/>
          </a:xfrm>
          <a:prstGeom prst="rect">
            <a:avLst/>
          </a:prstGeom>
        </p:spPr>
        <p:txBody>
          <a:bodyPr wrap="square" lIns="0" tIns="0" rIns="0" bIns="0" rtlCol="0" anchor="t">
            <a:spAutoFit/>
          </a:bodyPr>
          <a:lstStyle/>
          <a:p>
            <a:pPr algn="ctr">
              <a:lnSpc>
                <a:spcPts val="7699"/>
              </a:lnSpc>
            </a:pPr>
            <a:r>
              <a:rPr lang="en-US" sz="3600" dirty="0">
                <a:solidFill>
                  <a:srgbClr val="336436"/>
                </a:solidFill>
                <a:latin typeface="Brasika"/>
                <a:ea typeface="Brasika"/>
                <a:cs typeface="Brasika"/>
                <a:sym typeface="Brasika"/>
              </a:rPr>
              <a:t>About </a:t>
            </a:r>
          </a:p>
          <a:p>
            <a:pPr algn="ctr">
              <a:lnSpc>
                <a:spcPts val="7699"/>
              </a:lnSpc>
            </a:pPr>
            <a:r>
              <a:rPr lang="en-US" sz="3600" dirty="0">
                <a:solidFill>
                  <a:srgbClr val="336436"/>
                </a:solidFill>
                <a:latin typeface="Brasika"/>
                <a:ea typeface="Brasika"/>
                <a:cs typeface="Brasika"/>
                <a:sym typeface="Brasika"/>
              </a:rPr>
              <a:t>           the </a:t>
            </a:r>
          </a:p>
          <a:p>
            <a:pPr algn="ctr">
              <a:lnSpc>
                <a:spcPts val="7699"/>
              </a:lnSpc>
            </a:pPr>
            <a:r>
              <a:rPr lang="en-US" sz="3600" dirty="0">
                <a:solidFill>
                  <a:srgbClr val="336436"/>
                </a:solidFill>
                <a:latin typeface="Brasika"/>
                <a:ea typeface="Brasika"/>
                <a:cs typeface="Brasika"/>
                <a:sym typeface="Brasika"/>
              </a:rPr>
              <a:t>                                 Owner</a:t>
            </a:r>
          </a:p>
        </p:txBody>
      </p:sp>
      <p:sp>
        <p:nvSpPr>
          <p:cNvPr id="33" name="TextBox 10">
            <a:extLst>
              <a:ext uri="{FF2B5EF4-FFF2-40B4-BE49-F238E27FC236}">
                <a16:creationId xmlns:a16="http://schemas.microsoft.com/office/drawing/2014/main" id="{E0EA140F-A1F4-4754-B799-32D9963D5D0D}"/>
              </a:ext>
            </a:extLst>
          </p:cNvPr>
          <p:cNvSpPr txBox="1"/>
          <p:nvPr/>
        </p:nvSpPr>
        <p:spPr>
          <a:xfrm>
            <a:off x="-1096069" y="5545843"/>
            <a:ext cx="6657528" cy="879087"/>
          </a:xfrm>
          <a:prstGeom prst="rect">
            <a:avLst/>
          </a:prstGeom>
        </p:spPr>
        <p:txBody>
          <a:bodyPr wrap="square" lIns="0" tIns="0" rIns="0" bIns="0" rtlCol="0" anchor="t">
            <a:spAutoFit/>
          </a:bodyPr>
          <a:lstStyle/>
          <a:p>
            <a:pPr algn="ctr">
              <a:lnSpc>
                <a:spcPts val="7699"/>
              </a:lnSpc>
            </a:pPr>
            <a:r>
              <a:rPr lang="en-US" sz="3600" dirty="0">
                <a:solidFill>
                  <a:srgbClr val="336436"/>
                </a:solidFill>
                <a:latin typeface="Brasika"/>
                <a:ea typeface="Brasika"/>
                <a:cs typeface="Brasika"/>
                <a:sym typeface="Brasika"/>
              </a:rPr>
              <a:t>Hobbies</a:t>
            </a:r>
          </a:p>
        </p:txBody>
      </p:sp>
      <p:sp>
        <p:nvSpPr>
          <p:cNvPr id="34" name="TextBox 33">
            <a:extLst>
              <a:ext uri="{FF2B5EF4-FFF2-40B4-BE49-F238E27FC236}">
                <a16:creationId xmlns:a16="http://schemas.microsoft.com/office/drawing/2014/main" id="{7E7A9960-251A-49C3-8F66-2786527AE35B}"/>
              </a:ext>
            </a:extLst>
          </p:cNvPr>
          <p:cNvSpPr txBox="1"/>
          <p:nvPr/>
        </p:nvSpPr>
        <p:spPr>
          <a:xfrm>
            <a:off x="2170512" y="6485953"/>
            <a:ext cx="3749949" cy="1123384"/>
          </a:xfrm>
          <a:prstGeom prst="rect">
            <a:avLst/>
          </a:prstGeom>
          <a:noFill/>
        </p:spPr>
        <p:txBody>
          <a:bodyPr wrap="square" rtlCol="0">
            <a:spAutoFit/>
          </a:bodyPr>
          <a:lstStyle/>
          <a:p>
            <a:pPr marL="342900" indent="-342900">
              <a:buFont typeface="Wingdings" panose="05000000000000000000" pitchFamily="2" charset="2"/>
              <a:buChar char="q"/>
            </a:pPr>
            <a:r>
              <a:rPr lang="en-US" sz="1900" dirty="0">
                <a:latin typeface="Bahnschrift" panose="020B0502040204020203" pitchFamily="34" charset="0"/>
              </a:rPr>
              <a:t>Sing</a:t>
            </a:r>
          </a:p>
          <a:p>
            <a:endParaRPr lang="en-US" sz="500" dirty="0">
              <a:latin typeface="Bahnschrift" panose="020B0502040204020203" pitchFamily="34" charset="0"/>
            </a:endParaRPr>
          </a:p>
          <a:p>
            <a:pPr marL="342900" indent="-342900">
              <a:buFont typeface="Wingdings" panose="05000000000000000000" pitchFamily="2" charset="2"/>
              <a:buChar char="q"/>
            </a:pPr>
            <a:r>
              <a:rPr lang="en-US" sz="1900" dirty="0">
                <a:latin typeface="Bahnschrift" panose="020B0502040204020203" pitchFamily="34" charset="0"/>
              </a:rPr>
              <a:t>Play Guitar</a:t>
            </a:r>
          </a:p>
          <a:p>
            <a:pPr marL="342900" indent="-342900">
              <a:buFont typeface="Wingdings" panose="05000000000000000000" pitchFamily="2" charset="2"/>
              <a:buChar char="q"/>
            </a:pPr>
            <a:endParaRPr lang="en-US" sz="500" dirty="0">
              <a:latin typeface="Bahnschrift" panose="020B0502040204020203" pitchFamily="34" charset="0"/>
            </a:endParaRPr>
          </a:p>
          <a:p>
            <a:pPr marL="342900" indent="-342900">
              <a:buFont typeface="Wingdings" panose="05000000000000000000" pitchFamily="2" charset="2"/>
              <a:buChar char="q"/>
            </a:pPr>
            <a:r>
              <a:rPr lang="en-US" sz="1900" dirty="0">
                <a:latin typeface="Bahnschrift" panose="020B0502040204020203" pitchFamily="34" charset="0"/>
              </a:rPr>
              <a:t>Watch Movies</a:t>
            </a:r>
          </a:p>
        </p:txBody>
      </p:sp>
      <p:sp>
        <p:nvSpPr>
          <p:cNvPr id="35" name="TextBox 10">
            <a:extLst>
              <a:ext uri="{FF2B5EF4-FFF2-40B4-BE49-F238E27FC236}">
                <a16:creationId xmlns:a16="http://schemas.microsoft.com/office/drawing/2014/main" id="{0A8035CB-613C-4A03-98C7-B616F984ACFC}"/>
              </a:ext>
            </a:extLst>
          </p:cNvPr>
          <p:cNvSpPr txBox="1"/>
          <p:nvPr/>
        </p:nvSpPr>
        <p:spPr>
          <a:xfrm>
            <a:off x="1783037" y="8017864"/>
            <a:ext cx="6657528" cy="879087"/>
          </a:xfrm>
          <a:prstGeom prst="rect">
            <a:avLst/>
          </a:prstGeom>
        </p:spPr>
        <p:txBody>
          <a:bodyPr wrap="square" lIns="0" tIns="0" rIns="0" bIns="0" rtlCol="0" anchor="t">
            <a:spAutoFit/>
          </a:bodyPr>
          <a:lstStyle/>
          <a:p>
            <a:pPr algn="ctr">
              <a:lnSpc>
                <a:spcPts val="7699"/>
              </a:lnSpc>
            </a:pPr>
            <a:r>
              <a:rPr lang="en-US" sz="3600" dirty="0">
                <a:solidFill>
                  <a:srgbClr val="336436"/>
                </a:solidFill>
                <a:latin typeface="Brasika"/>
                <a:ea typeface="Brasika"/>
                <a:cs typeface="Brasika"/>
                <a:sym typeface="Brasika"/>
              </a:rPr>
              <a:t>Likes</a:t>
            </a:r>
          </a:p>
        </p:txBody>
      </p:sp>
      <p:sp>
        <p:nvSpPr>
          <p:cNvPr id="39" name="TextBox 38">
            <a:extLst>
              <a:ext uri="{FF2B5EF4-FFF2-40B4-BE49-F238E27FC236}">
                <a16:creationId xmlns:a16="http://schemas.microsoft.com/office/drawing/2014/main" id="{AFE8A68B-C748-4848-B121-92B40749F7ED}"/>
              </a:ext>
            </a:extLst>
          </p:cNvPr>
          <p:cNvSpPr txBox="1"/>
          <p:nvPr/>
        </p:nvSpPr>
        <p:spPr>
          <a:xfrm>
            <a:off x="4786177" y="8947674"/>
            <a:ext cx="3749949" cy="1415772"/>
          </a:xfrm>
          <a:prstGeom prst="rect">
            <a:avLst/>
          </a:prstGeom>
          <a:noFill/>
        </p:spPr>
        <p:txBody>
          <a:bodyPr wrap="square" rtlCol="0">
            <a:spAutoFit/>
          </a:bodyPr>
          <a:lstStyle/>
          <a:p>
            <a:pPr marL="342900" indent="-342900">
              <a:buFont typeface="Wingdings" panose="05000000000000000000" pitchFamily="2" charset="2"/>
              <a:buChar char="q"/>
            </a:pPr>
            <a:r>
              <a:rPr lang="en-US" sz="1900" dirty="0">
                <a:latin typeface="Bahnschrift" panose="020B0502040204020203" pitchFamily="34" charset="0"/>
              </a:rPr>
              <a:t>To go out w/ friends</a:t>
            </a:r>
          </a:p>
          <a:p>
            <a:endParaRPr lang="en-US" sz="500" dirty="0">
              <a:latin typeface="Bahnschrift" panose="020B0502040204020203" pitchFamily="34" charset="0"/>
            </a:endParaRPr>
          </a:p>
          <a:p>
            <a:pPr marL="342900" indent="-342900">
              <a:buFont typeface="Wingdings" panose="05000000000000000000" pitchFamily="2" charset="2"/>
              <a:buChar char="q"/>
            </a:pPr>
            <a:r>
              <a:rPr lang="en-US" sz="1900" dirty="0">
                <a:latin typeface="Bahnschrift" panose="020B0502040204020203" pitchFamily="34" charset="0"/>
              </a:rPr>
              <a:t>To sound trip</a:t>
            </a:r>
          </a:p>
          <a:p>
            <a:pPr marL="342900" indent="-342900">
              <a:buFont typeface="Wingdings" panose="05000000000000000000" pitchFamily="2" charset="2"/>
              <a:buChar char="q"/>
            </a:pPr>
            <a:endParaRPr lang="en-US" sz="500" dirty="0">
              <a:latin typeface="Bahnschrift" panose="020B0502040204020203" pitchFamily="34" charset="0"/>
            </a:endParaRPr>
          </a:p>
          <a:p>
            <a:pPr marL="342900" indent="-342900">
              <a:buFont typeface="Wingdings" panose="05000000000000000000" pitchFamily="2" charset="2"/>
              <a:buChar char="q"/>
            </a:pPr>
            <a:r>
              <a:rPr lang="en-US" sz="1900" dirty="0">
                <a:latin typeface="Bahnschrift" panose="020B0502040204020203" pitchFamily="34" charset="0"/>
              </a:rPr>
              <a:t>Travel</a:t>
            </a:r>
          </a:p>
          <a:p>
            <a:pPr marL="342900" indent="-342900">
              <a:buFont typeface="Wingdings" panose="05000000000000000000" pitchFamily="2" charset="2"/>
              <a:buChar char="q"/>
            </a:pPr>
            <a:endParaRPr lang="en-US" sz="1900" dirty="0">
              <a:latin typeface="Bahnschrift" panose="020B0502040204020203" pitchFamily="34" charset="0"/>
            </a:endParaRPr>
          </a:p>
        </p:txBody>
      </p:sp>
    </p:spTree>
    <p:extLst>
      <p:ext uri="{BB962C8B-B14F-4D97-AF65-F5344CB8AC3E}">
        <p14:creationId xmlns:p14="http://schemas.microsoft.com/office/powerpoint/2010/main" val="3112811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553325" cy="10696575"/>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5" name="Freeform 5"/>
          <p:cNvSpPr/>
          <p:nvPr/>
        </p:nvSpPr>
        <p:spPr>
          <a:xfrm rot="4216224">
            <a:off x="6438196" y="-162051"/>
            <a:ext cx="1630706" cy="2203657"/>
          </a:xfrm>
          <a:custGeom>
            <a:avLst/>
            <a:gdLst/>
            <a:ahLst/>
            <a:cxnLst/>
            <a:rect l="l" t="t" r="r" b="b"/>
            <a:pathLst>
              <a:path w="1630706" h="2203657">
                <a:moveTo>
                  <a:pt x="0" y="0"/>
                </a:moveTo>
                <a:lnTo>
                  <a:pt x="1630706" y="0"/>
                </a:lnTo>
                <a:lnTo>
                  <a:pt x="1630706" y="2203657"/>
                </a:lnTo>
                <a:lnTo>
                  <a:pt x="0" y="2203657"/>
                </a:lnTo>
                <a:lnTo>
                  <a:pt x="0" y="0"/>
                </a:lnTo>
                <a:close/>
              </a:path>
            </a:pathLst>
          </a:custGeom>
          <a:blipFill>
            <a:blip r:embed="rId3"/>
            <a:stretch>
              <a:fillRect/>
            </a:stretch>
          </a:blipFill>
        </p:spPr>
      </p:sp>
      <p:sp>
        <p:nvSpPr>
          <p:cNvPr id="9" name="TextBox 9"/>
          <p:cNvSpPr txBox="1"/>
          <p:nvPr/>
        </p:nvSpPr>
        <p:spPr>
          <a:xfrm>
            <a:off x="2505572" y="1642184"/>
            <a:ext cx="2846875" cy="639534"/>
          </a:xfrm>
          <a:prstGeom prst="rect">
            <a:avLst/>
          </a:prstGeom>
        </p:spPr>
        <p:txBody>
          <a:bodyPr lIns="0" tIns="0" rIns="0" bIns="0" rtlCol="0" anchor="t">
            <a:spAutoFit/>
          </a:bodyPr>
          <a:lstStyle/>
          <a:p>
            <a:pPr algn="ctr">
              <a:lnSpc>
                <a:spcPts val="5600"/>
              </a:lnSpc>
            </a:pPr>
            <a:r>
              <a:rPr lang="en-US" sz="2800" dirty="0">
                <a:solidFill>
                  <a:srgbClr val="336436"/>
                </a:solidFill>
                <a:latin typeface="Bellaboo"/>
                <a:ea typeface="Bellaboo"/>
                <a:cs typeface="Bellaboo"/>
                <a:sym typeface="Bellaboo"/>
              </a:rPr>
              <a:t>by: Arnold Ayapana</a:t>
            </a:r>
          </a:p>
        </p:txBody>
      </p:sp>
      <p:sp>
        <p:nvSpPr>
          <p:cNvPr id="12" name="TextBox 11">
            <a:extLst>
              <a:ext uri="{FF2B5EF4-FFF2-40B4-BE49-F238E27FC236}">
                <a16:creationId xmlns:a16="http://schemas.microsoft.com/office/drawing/2014/main" id="{235D1FB0-0D9C-46AA-8BA4-0427C9443534}"/>
              </a:ext>
            </a:extLst>
          </p:cNvPr>
          <p:cNvSpPr txBox="1"/>
          <p:nvPr/>
        </p:nvSpPr>
        <p:spPr>
          <a:xfrm>
            <a:off x="652462" y="2370271"/>
            <a:ext cx="6248400" cy="784830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Freeform 3"/>
          <p:cNvSpPr/>
          <p:nvPr/>
        </p:nvSpPr>
        <p:spPr>
          <a:xfrm>
            <a:off x="-179005" y="8318500"/>
            <a:ext cx="2204656" cy="3080260"/>
          </a:xfrm>
          <a:custGeom>
            <a:avLst/>
            <a:gdLst/>
            <a:ahLst/>
            <a:cxnLst/>
            <a:rect l="l" t="t" r="r" b="b"/>
            <a:pathLst>
              <a:path w="3119227" h="4258330">
                <a:moveTo>
                  <a:pt x="0" y="0"/>
                </a:moveTo>
                <a:lnTo>
                  <a:pt x="3119227" y="0"/>
                </a:lnTo>
                <a:lnTo>
                  <a:pt x="3119227" y="4258330"/>
                </a:lnTo>
                <a:lnTo>
                  <a:pt x="0" y="4258330"/>
                </a:lnTo>
                <a:lnTo>
                  <a:pt x="0" y="0"/>
                </a:lnTo>
                <a:close/>
              </a:path>
            </a:pathLst>
          </a:custGeom>
          <a:blipFill>
            <a:blip r:embed="rId4"/>
            <a:stretch>
              <a:fillRect/>
            </a:stretch>
          </a:blipFill>
        </p:spPr>
      </p:sp>
      <p:sp>
        <p:nvSpPr>
          <p:cNvPr id="6" name="Freeform 6"/>
          <p:cNvSpPr/>
          <p:nvPr/>
        </p:nvSpPr>
        <p:spPr>
          <a:xfrm>
            <a:off x="3537384" y="8227147"/>
            <a:ext cx="3630125" cy="2532012"/>
          </a:xfrm>
          <a:custGeom>
            <a:avLst/>
            <a:gdLst/>
            <a:ahLst/>
            <a:cxnLst/>
            <a:rect l="l" t="t" r="r" b="b"/>
            <a:pathLst>
              <a:path w="3630125" h="2532012">
                <a:moveTo>
                  <a:pt x="0" y="0"/>
                </a:moveTo>
                <a:lnTo>
                  <a:pt x="3630125" y="0"/>
                </a:lnTo>
                <a:lnTo>
                  <a:pt x="3630125" y="2532012"/>
                </a:lnTo>
                <a:lnTo>
                  <a:pt x="0" y="2532012"/>
                </a:lnTo>
                <a:lnTo>
                  <a:pt x="0" y="0"/>
                </a:lnTo>
                <a:close/>
              </a:path>
            </a:pathLst>
          </a:custGeom>
          <a:blipFill>
            <a:blip r:embed="rId5"/>
            <a:stretch>
              <a:fillRect/>
            </a:stretch>
          </a:blipFill>
        </p:spPr>
      </p:sp>
      <p:sp>
        <p:nvSpPr>
          <p:cNvPr id="4" name="Freeform 4"/>
          <p:cNvSpPr/>
          <p:nvPr/>
        </p:nvSpPr>
        <p:spPr>
          <a:xfrm rot="1680216">
            <a:off x="2739" y="135618"/>
            <a:ext cx="1842630" cy="2840278"/>
          </a:xfrm>
          <a:custGeom>
            <a:avLst/>
            <a:gdLst/>
            <a:ahLst/>
            <a:cxnLst/>
            <a:rect l="l" t="t" r="r" b="b"/>
            <a:pathLst>
              <a:path w="1842630" h="2840278">
                <a:moveTo>
                  <a:pt x="0" y="0"/>
                </a:moveTo>
                <a:lnTo>
                  <a:pt x="1842630" y="0"/>
                </a:lnTo>
                <a:lnTo>
                  <a:pt x="1842630" y="2840279"/>
                </a:lnTo>
                <a:lnTo>
                  <a:pt x="0" y="2840279"/>
                </a:lnTo>
                <a:lnTo>
                  <a:pt x="0" y="0"/>
                </a:lnTo>
                <a:close/>
              </a:path>
            </a:pathLst>
          </a:custGeom>
          <a:blipFill>
            <a:blip r:embed="rId6"/>
            <a:stretch>
              <a:fillRect/>
            </a:stretch>
          </a:blipFill>
        </p:spPr>
      </p:sp>
      <p:sp>
        <p:nvSpPr>
          <p:cNvPr id="10" name="TextBox 10"/>
          <p:cNvSpPr txBox="1"/>
          <p:nvPr/>
        </p:nvSpPr>
        <p:spPr>
          <a:xfrm>
            <a:off x="1062152" y="-77613"/>
            <a:ext cx="5733717" cy="1866537"/>
          </a:xfrm>
          <a:prstGeom prst="rect">
            <a:avLst/>
          </a:prstGeom>
        </p:spPr>
        <p:txBody>
          <a:bodyPr wrap="square" lIns="0" tIns="0" rIns="0" bIns="0" rtlCol="0" anchor="t">
            <a:spAutoFit/>
          </a:bodyPr>
          <a:lstStyle/>
          <a:p>
            <a:pPr algn="ctr">
              <a:lnSpc>
                <a:spcPts val="7699"/>
              </a:lnSpc>
            </a:pPr>
            <a:r>
              <a:rPr lang="en-US" sz="3600" dirty="0">
                <a:solidFill>
                  <a:srgbClr val="336436"/>
                </a:solidFill>
                <a:latin typeface="Brasika"/>
                <a:ea typeface="Brasika"/>
                <a:cs typeface="Brasika"/>
                <a:sym typeface="Brasika"/>
              </a:rPr>
              <a:t>Most Memorable Subject Assessment</a:t>
            </a:r>
          </a:p>
        </p:txBody>
      </p:sp>
      <p:sp>
        <p:nvSpPr>
          <p:cNvPr id="8" name="Freeform 8"/>
          <p:cNvSpPr/>
          <p:nvPr/>
        </p:nvSpPr>
        <p:spPr>
          <a:xfrm>
            <a:off x="2778090" y="9655153"/>
            <a:ext cx="1486518" cy="1036847"/>
          </a:xfrm>
          <a:custGeom>
            <a:avLst/>
            <a:gdLst/>
            <a:ahLst/>
            <a:cxnLst/>
            <a:rect l="l" t="t" r="r" b="b"/>
            <a:pathLst>
              <a:path w="1486518" h="1036847">
                <a:moveTo>
                  <a:pt x="0" y="0"/>
                </a:moveTo>
                <a:lnTo>
                  <a:pt x="1486518" y="0"/>
                </a:lnTo>
                <a:lnTo>
                  <a:pt x="1486518" y="1036847"/>
                </a:lnTo>
                <a:lnTo>
                  <a:pt x="0" y="1036847"/>
                </a:lnTo>
                <a:lnTo>
                  <a:pt x="0" y="0"/>
                </a:lnTo>
                <a:close/>
              </a:path>
            </a:pathLst>
          </a:custGeom>
          <a:blipFill>
            <a:blip r:embed="rId5"/>
            <a:stretch>
              <a:fillRect/>
            </a:stretch>
          </a:blipFill>
        </p:spPr>
      </p:sp>
      <p:sp>
        <p:nvSpPr>
          <p:cNvPr id="7" name="Freeform 7"/>
          <p:cNvSpPr/>
          <p:nvPr/>
        </p:nvSpPr>
        <p:spPr>
          <a:xfrm>
            <a:off x="6181615" y="9835115"/>
            <a:ext cx="1228509" cy="856885"/>
          </a:xfrm>
          <a:custGeom>
            <a:avLst/>
            <a:gdLst/>
            <a:ahLst/>
            <a:cxnLst/>
            <a:rect l="l" t="t" r="r" b="b"/>
            <a:pathLst>
              <a:path w="1228509" h="856885">
                <a:moveTo>
                  <a:pt x="0" y="0"/>
                </a:moveTo>
                <a:lnTo>
                  <a:pt x="1228510" y="0"/>
                </a:lnTo>
                <a:lnTo>
                  <a:pt x="1228510" y="856885"/>
                </a:lnTo>
                <a:lnTo>
                  <a:pt x="0" y="856885"/>
                </a:lnTo>
                <a:lnTo>
                  <a:pt x="0" y="0"/>
                </a:lnTo>
                <a:close/>
              </a:path>
            </a:pathLst>
          </a:custGeom>
          <a:blipFill>
            <a:blip r:embed="rId5"/>
            <a:stretch>
              <a:fillRect/>
            </a:stretch>
          </a:blipFill>
        </p:spPr>
      </p:sp>
    </p:spTree>
    <p:extLst>
      <p:ext uri="{BB962C8B-B14F-4D97-AF65-F5344CB8AC3E}">
        <p14:creationId xmlns:p14="http://schemas.microsoft.com/office/powerpoint/2010/main" val="1187476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553325" cy="10696575"/>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5" name="Freeform 5"/>
          <p:cNvSpPr/>
          <p:nvPr/>
        </p:nvSpPr>
        <p:spPr>
          <a:xfrm rot="4216224">
            <a:off x="6438196" y="-162051"/>
            <a:ext cx="1630706" cy="2203657"/>
          </a:xfrm>
          <a:custGeom>
            <a:avLst/>
            <a:gdLst/>
            <a:ahLst/>
            <a:cxnLst/>
            <a:rect l="l" t="t" r="r" b="b"/>
            <a:pathLst>
              <a:path w="1630706" h="2203657">
                <a:moveTo>
                  <a:pt x="0" y="0"/>
                </a:moveTo>
                <a:lnTo>
                  <a:pt x="1630706" y="0"/>
                </a:lnTo>
                <a:lnTo>
                  <a:pt x="1630706" y="2203657"/>
                </a:lnTo>
                <a:lnTo>
                  <a:pt x="0" y="2203657"/>
                </a:lnTo>
                <a:lnTo>
                  <a:pt x="0" y="0"/>
                </a:lnTo>
                <a:close/>
              </a:path>
            </a:pathLst>
          </a:custGeom>
          <a:blipFill>
            <a:blip r:embed="rId3"/>
            <a:stretch>
              <a:fillRect/>
            </a:stretch>
          </a:blipFill>
        </p:spPr>
      </p:sp>
      <p:sp>
        <p:nvSpPr>
          <p:cNvPr id="9" name="TextBox 9"/>
          <p:cNvSpPr txBox="1"/>
          <p:nvPr/>
        </p:nvSpPr>
        <p:spPr>
          <a:xfrm>
            <a:off x="2404294" y="6976964"/>
            <a:ext cx="2846875" cy="653962"/>
          </a:xfrm>
          <a:prstGeom prst="rect">
            <a:avLst/>
          </a:prstGeom>
        </p:spPr>
        <p:txBody>
          <a:bodyPr lIns="0" tIns="0" rIns="0" bIns="0" rtlCol="0" anchor="t">
            <a:spAutoFit/>
          </a:bodyPr>
          <a:lstStyle/>
          <a:p>
            <a:pPr algn="ctr">
              <a:lnSpc>
                <a:spcPts val="5600"/>
              </a:lnSpc>
            </a:pPr>
            <a:r>
              <a:rPr lang="en-US" sz="3200" dirty="0">
                <a:solidFill>
                  <a:srgbClr val="336436"/>
                </a:solidFill>
                <a:latin typeface="Bellaboo"/>
                <a:ea typeface="Bellaboo"/>
                <a:cs typeface="Bellaboo"/>
                <a:sym typeface="Bellaboo"/>
              </a:rPr>
              <a:t>by: Arnold Ayapana</a:t>
            </a:r>
          </a:p>
        </p:txBody>
      </p:sp>
      <p:sp>
        <p:nvSpPr>
          <p:cNvPr id="12" name="TextBox 11">
            <a:extLst>
              <a:ext uri="{FF2B5EF4-FFF2-40B4-BE49-F238E27FC236}">
                <a16:creationId xmlns:a16="http://schemas.microsoft.com/office/drawing/2014/main" id="{235D1FB0-0D9C-46AA-8BA4-0427C9443534}"/>
              </a:ext>
            </a:extLst>
          </p:cNvPr>
          <p:cNvSpPr txBox="1"/>
          <p:nvPr/>
        </p:nvSpPr>
        <p:spPr>
          <a:xfrm>
            <a:off x="882650" y="2234479"/>
            <a:ext cx="6096000" cy="415498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endParaRPr lang="en-US" sz="4400" dirty="0">
              <a:solidFill>
                <a:srgbClr val="336436"/>
              </a:solidFill>
              <a:latin typeface="Brasika"/>
              <a:ea typeface="Brasika"/>
              <a:cs typeface="Brasika"/>
              <a:sym typeface="Brasika"/>
            </a:endParaRPr>
          </a:p>
          <a:p>
            <a:pPr algn="ctr"/>
            <a:r>
              <a:rPr lang="en-US" sz="4400" dirty="0">
                <a:solidFill>
                  <a:srgbClr val="336436"/>
                </a:solidFill>
                <a:latin typeface="Brasika"/>
                <a:ea typeface="Brasika"/>
                <a:cs typeface="Brasika"/>
                <a:sym typeface="Brasika"/>
              </a:rPr>
              <a:t>COMPILATIONS OF MY ACTIVITIES &amp; ASSESSMENTS</a:t>
            </a:r>
          </a:p>
          <a:p>
            <a:pPr algn="ctr"/>
            <a:endParaRPr lang="en-US" sz="4400" dirty="0"/>
          </a:p>
        </p:txBody>
      </p:sp>
      <p:sp>
        <p:nvSpPr>
          <p:cNvPr id="3" name="Freeform 3"/>
          <p:cNvSpPr/>
          <p:nvPr/>
        </p:nvSpPr>
        <p:spPr>
          <a:xfrm>
            <a:off x="-179005" y="8318500"/>
            <a:ext cx="2204656" cy="3080260"/>
          </a:xfrm>
          <a:custGeom>
            <a:avLst/>
            <a:gdLst/>
            <a:ahLst/>
            <a:cxnLst/>
            <a:rect l="l" t="t" r="r" b="b"/>
            <a:pathLst>
              <a:path w="3119227" h="4258330">
                <a:moveTo>
                  <a:pt x="0" y="0"/>
                </a:moveTo>
                <a:lnTo>
                  <a:pt x="3119227" y="0"/>
                </a:lnTo>
                <a:lnTo>
                  <a:pt x="3119227" y="4258330"/>
                </a:lnTo>
                <a:lnTo>
                  <a:pt x="0" y="4258330"/>
                </a:lnTo>
                <a:lnTo>
                  <a:pt x="0" y="0"/>
                </a:lnTo>
                <a:close/>
              </a:path>
            </a:pathLst>
          </a:custGeom>
          <a:blipFill>
            <a:blip r:embed="rId4"/>
            <a:stretch>
              <a:fillRect/>
            </a:stretch>
          </a:blipFill>
        </p:spPr>
      </p:sp>
      <p:sp>
        <p:nvSpPr>
          <p:cNvPr id="6" name="Freeform 6"/>
          <p:cNvSpPr/>
          <p:nvPr/>
        </p:nvSpPr>
        <p:spPr>
          <a:xfrm>
            <a:off x="3537384" y="8227147"/>
            <a:ext cx="3630125" cy="2532012"/>
          </a:xfrm>
          <a:custGeom>
            <a:avLst/>
            <a:gdLst/>
            <a:ahLst/>
            <a:cxnLst/>
            <a:rect l="l" t="t" r="r" b="b"/>
            <a:pathLst>
              <a:path w="3630125" h="2532012">
                <a:moveTo>
                  <a:pt x="0" y="0"/>
                </a:moveTo>
                <a:lnTo>
                  <a:pt x="3630125" y="0"/>
                </a:lnTo>
                <a:lnTo>
                  <a:pt x="3630125" y="2532012"/>
                </a:lnTo>
                <a:lnTo>
                  <a:pt x="0" y="2532012"/>
                </a:lnTo>
                <a:lnTo>
                  <a:pt x="0" y="0"/>
                </a:lnTo>
                <a:close/>
              </a:path>
            </a:pathLst>
          </a:custGeom>
          <a:blipFill>
            <a:blip r:embed="rId5"/>
            <a:stretch>
              <a:fillRect/>
            </a:stretch>
          </a:blipFill>
        </p:spPr>
      </p:sp>
      <p:sp>
        <p:nvSpPr>
          <p:cNvPr id="4" name="Freeform 4"/>
          <p:cNvSpPr/>
          <p:nvPr/>
        </p:nvSpPr>
        <p:spPr>
          <a:xfrm rot="1680216">
            <a:off x="2739" y="135618"/>
            <a:ext cx="1842630" cy="2840278"/>
          </a:xfrm>
          <a:custGeom>
            <a:avLst/>
            <a:gdLst/>
            <a:ahLst/>
            <a:cxnLst/>
            <a:rect l="l" t="t" r="r" b="b"/>
            <a:pathLst>
              <a:path w="1842630" h="2840278">
                <a:moveTo>
                  <a:pt x="0" y="0"/>
                </a:moveTo>
                <a:lnTo>
                  <a:pt x="1842630" y="0"/>
                </a:lnTo>
                <a:lnTo>
                  <a:pt x="1842630" y="2840279"/>
                </a:lnTo>
                <a:lnTo>
                  <a:pt x="0" y="2840279"/>
                </a:lnTo>
                <a:lnTo>
                  <a:pt x="0" y="0"/>
                </a:lnTo>
                <a:close/>
              </a:path>
            </a:pathLst>
          </a:custGeom>
          <a:blipFill>
            <a:blip r:embed="rId6"/>
            <a:stretch>
              <a:fillRect/>
            </a:stretch>
          </a:blipFill>
        </p:spPr>
      </p:sp>
      <p:sp>
        <p:nvSpPr>
          <p:cNvPr id="8" name="Freeform 8"/>
          <p:cNvSpPr/>
          <p:nvPr/>
        </p:nvSpPr>
        <p:spPr>
          <a:xfrm>
            <a:off x="2778090" y="9655153"/>
            <a:ext cx="1486518" cy="1036847"/>
          </a:xfrm>
          <a:custGeom>
            <a:avLst/>
            <a:gdLst/>
            <a:ahLst/>
            <a:cxnLst/>
            <a:rect l="l" t="t" r="r" b="b"/>
            <a:pathLst>
              <a:path w="1486518" h="1036847">
                <a:moveTo>
                  <a:pt x="0" y="0"/>
                </a:moveTo>
                <a:lnTo>
                  <a:pt x="1486518" y="0"/>
                </a:lnTo>
                <a:lnTo>
                  <a:pt x="1486518" y="1036847"/>
                </a:lnTo>
                <a:lnTo>
                  <a:pt x="0" y="1036847"/>
                </a:lnTo>
                <a:lnTo>
                  <a:pt x="0" y="0"/>
                </a:lnTo>
                <a:close/>
              </a:path>
            </a:pathLst>
          </a:custGeom>
          <a:blipFill>
            <a:blip r:embed="rId5"/>
            <a:stretch>
              <a:fillRect/>
            </a:stretch>
          </a:blipFill>
        </p:spPr>
      </p:sp>
      <p:sp>
        <p:nvSpPr>
          <p:cNvPr id="7" name="Freeform 7"/>
          <p:cNvSpPr/>
          <p:nvPr/>
        </p:nvSpPr>
        <p:spPr>
          <a:xfrm>
            <a:off x="6181615" y="9835115"/>
            <a:ext cx="1228509" cy="856885"/>
          </a:xfrm>
          <a:custGeom>
            <a:avLst/>
            <a:gdLst/>
            <a:ahLst/>
            <a:cxnLst/>
            <a:rect l="l" t="t" r="r" b="b"/>
            <a:pathLst>
              <a:path w="1228509" h="856885">
                <a:moveTo>
                  <a:pt x="0" y="0"/>
                </a:moveTo>
                <a:lnTo>
                  <a:pt x="1228510" y="0"/>
                </a:lnTo>
                <a:lnTo>
                  <a:pt x="1228510" y="856885"/>
                </a:lnTo>
                <a:lnTo>
                  <a:pt x="0" y="856885"/>
                </a:lnTo>
                <a:lnTo>
                  <a:pt x="0" y="0"/>
                </a:lnTo>
                <a:close/>
              </a:path>
            </a:pathLst>
          </a:custGeom>
          <a:blipFill>
            <a:blip r:embed="rId5"/>
            <a:stretch>
              <a:fillRect/>
            </a:stretch>
          </a:blipFill>
        </p:spPr>
      </p:sp>
    </p:spTree>
    <p:extLst>
      <p:ext uri="{BB962C8B-B14F-4D97-AF65-F5344CB8AC3E}">
        <p14:creationId xmlns:p14="http://schemas.microsoft.com/office/powerpoint/2010/main" val="876661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553325" cy="10696575"/>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12" name="TextBox 11">
            <a:extLst>
              <a:ext uri="{FF2B5EF4-FFF2-40B4-BE49-F238E27FC236}">
                <a16:creationId xmlns:a16="http://schemas.microsoft.com/office/drawing/2014/main" id="{235D1FB0-0D9C-46AA-8BA4-0427C9443534}"/>
              </a:ext>
            </a:extLst>
          </p:cNvPr>
          <p:cNvSpPr txBox="1"/>
          <p:nvPr/>
        </p:nvSpPr>
        <p:spPr>
          <a:xfrm>
            <a:off x="335533" y="1228806"/>
            <a:ext cx="7010400" cy="156966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n-US" sz="1200" dirty="0">
                <a:latin typeface="Arial" panose="020B0604020202020204" pitchFamily="34" charset="0"/>
                <a:cs typeface="Arial" panose="020B0604020202020204" pitchFamily="34" charset="0"/>
              </a:rPr>
              <a:t>Outline the step-by-step process of server installation, covering both the hardware setup and the installation of the operating system. Detail the importance of careful hardware assembly, network connectivity, and power testing to ensure a stable server foundation. Explain the significance of booting from the correct installation media and configuring BIOS/UEFI settings during the OS installation process. Discuss the role of post-installation configurations, driver installations, and updates in ensuring the server is up-to-date and functioning optimally. Lastly, elaborate on the significance of testing, monitoring, and security measures in the server installation process to maintain high performance, protect against threats, and ensure seamless service delivery.</a:t>
            </a:r>
          </a:p>
        </p:txBody>
      </p:sp>
      <p:sp>
        <p:nvSpPr>
          <p:cNvPr id="4" name="Freeform 4"/>
          <p:cNvSpPr/>
          <p:nvPr/>
        </p:nvSpPr>
        <p:spPr>
          <a:xfrm rot="1680216">
            <a:off x="-187674" y="-334487"/>
            <a:ext cx="1387280" cy="1473741"/>
          </a:xfrm>
          <a:custGeom>
            <a:avLst/>
            <a:gdLst/>
            <a:ahLst/>
            <a:cxnLst/>
            <a:rect l="l" t="t" r="r" b="b"/>
            <a:pathLst>
              <a:path w="1842630" h="2840278">
                <a:moveTo>
                  <a:pt x="0" y="0"/>
                </a:moveTo>
                <a:lnTo>
                  <a:pt x="1842630" y="0"/>
                </a:lnTo>
                <a:lnTo>
                  <a:pt x="1842630" y="2840279"/>
                </a:lnTo>
                <a:lnTo>
                  <a:pt x="0" y="2840279"/>
                </a:lnTo>
                <a:lnTo>
                  <a:pt x="0" y="0"/>
                </a:lnTo>
                <a:close/>
              </a:path>
            </a:pathLst>
          </a:custGeom>
          <a:blipFill>
            <a:blip r:embed="rId3"/>
            <a:stretch>
              <a:fillRect/>
            </a:stretch>
          </a:blipFill>
        </p:spPr>
      </p:sp>
      <p:sp>
        <p:nvSpPr>
          <p:cNvPr id="10" name="TextBox 10"/>
          <p:cNvSpPr txBox="1"/>
          <p:nvPr/>
        </p:nvSpPr>
        <p:spPr>
          <a:xfrm>
            <a:off x="1062152" y="-77613"/>
            <a:ext cx="5733717" cy="817531"/>
          </a:xfrm>
          <a:prstGeom prst="rect">
            <a:avLst/>
          </a:prstGeom>
        </p:spPr>
        <p:txBody>
          <a:bodyPr wrap="square" lIns="0" tIns="0" rIns="0" bIns="0" rtlCol="0" anchor="t">
            <a:spAutoFit/>
          </a:bodyPr>
          <a:lstStyle/>
          <a:p>
            <a:pPr algn="ctr">
              <a:lnSpc>
                <a:spcPts val="7699"/>
              </a:lnSpc>
            </a:pPr>
            <a:r>
              <a:rPr lang="en-US" dirty="0">
                <a:solidFill>
                  <a:srgbClr val="336436"/>
                </a:solidFill>
                <a:latin typeface="Brasika"/>
                <a:ea typeface="Brasika"/>
                <a:cs typeface="Brasika"/>
                <a:sym typeface="Brasika"/>
              </a:rPr>
              <a:t>Most Memorable Subject Assessment</a:t>
            </a:r>
          </a:p>
        </p:txBody>
      </p:sp>
      <p:sp>
        <p:nvSpPr>
          <p:cNvPr id="5" name="Freeform 5"/>
          <p:cNvSpPr/>
          <p:nvPr/>
        </p:nvSpPr>
        <p:spPr>
          <a:xfrm rot="4216224">
            <a:off x="6970956" y="-172775"/>
            <a:ext cx="892895" cy="1150318"/>
          </a:xfrm>
          <a:custGeom>
            <a:avLst/>
            <a:gdLst/>
            <a:ahLst/>
            <a:cxnLst/>
            <a:rect l="l" t="t" r="r" b="b"/>
            <a:pathLst>
              <a:path w="1630706" h="2203657">
                <a:moveTo>
                  <a:pt x="0" y="0"/>
                </a:moveTo>
                <a:lnTo>
                  <a:pt x="1630706" y="0"/>
                </a:lnTo>
                <a:lnTo>
                  <a:pt x="1630706" y="2203657"/>
                </a:lnTo>
                <a:lnTo>
                  <a:pt x="0" y="2203657"/>
                </a:lnTo>
                <a:lnTo>
                  <a:pt x="0" y="0"/>
                </a:lnTo>
                <a:close/>
              </a:path>
            </a:pathLst>
          </a:custGeom>
          <a:blipFill>
            <a:blip r:embed="rId4"/>
            <a:stretch>
              <a:fillRect/>
            </a:stretch>
          </a:blipFill>
        </p:spPr>
      </p:sp>
      <p:pic>
        <p:nvPicPr>
          <p:cNvPr id="17" name="Picture 16">
            <a:extLst>
              <a:ext uri="{FF2B5EF4-FFF2-40B4-BE49-F238E27FC236}">
                <a16:creationId xmlns:a16="http://schemas.microsoft.com/office/drawing/2014/main" id="{41CDFD0E-687D-4833-9CBB-CF94EFE634DE}"/>
              </a:ext>
            </a:extLst>
          </p:cNvPr>
          <p:cNvPicPr>
            <a:picLocks noChangeAspect="1"/>
          </p:cNvPicPr>
          <p:nvPr/>
        </p:nvPicPr>
        <p:blipFill>
          <a:blip r:embed="rId5"/>
          <a:stretch>
            <a:fillRect/>
          </a:stretch>
        </p:blipFill>
        <p:spPr>
          <a:xfrm>
            <a:off x="273050" y="3017708"/>
            <a:ext cx="7010400" cy="7032547"/>
          </a:xfrm>
          <a:prstGeom prst="rect">
            <a:avLst/>
          </a:prstGeom>
          <a:ln w="19050">
            <a:solidFill>
              <a:schemeClr val="accent3">
                <a:lumMod val="60000"/>
                <a:lumOff val="40000"/>
              </a:schemeClr>
            </a:solidFill>
          </a:ln>
        </p:spPr>
      </p:pic>
      <p:sp>
        <p:nvSpPr>
          <p:cNvPr id="6" name="Freeform 6"/>
          <p:cNvSpPr/>
          <p:nvPr/>
        </p:nvSpPr>
        <p:spPr>
          <a:xfrm>
            <a:off x="4173978" y="9326654"/>
            <a:ext cx="2902901" cy="1526259"/>
          </a:xfrm>
          <a:custGeom>
            <a:avLst/>
            <a:gdLst/>
            <a:ahLst/>
            <a:cxnLst/>
            <a:rect l="l" t="t" r="r" b="b"/>
            <a:pathLst>
              <a:path w="3630125" h="2532012">
                <a:moveTo>
                  <a:pt x="0" y="0"/>
                </a:moveTo>
                <a:lnTo>
                  <a:pt x="3630125" y="0"/>
                </a:lnTo>
                <a:lnTo>
                  <a:pt x="3630125" y="2532012"/>
                </a:lnTo>
                <a:lnTo>
                  <a:pt x="0" y="2532012"/>
                </a:lnTo>
                <a:lnTo>
                  <a:pt x="0" y="0"/>
                </a:lnTo>
                <a:close/>
              </a:path>
            </a:pathLst>
          </a:custGeom>
          <a:blipFill>
            <a:blip r:embed="rId6"/>
            <a:stretch>
              <a:fillRect/>
            </a:stretch>
          </a:blipFill>
        </p:spPr>
      </p:sp>
      <p:sp>
        <p:nvSpPr>
          <p:cNvPr id="7" name="Freeform 7"/>
          <p:cNvSpPr/>
          <p:nvPr/>
        </p:nvSpPr>
        <p:spPr>
          <a:xfrm>
            <a:off x="6181615" y="9835115"/>
            <a:ext cx="1228509" cy="856885"/>
          </a:xfrm>
          <a:custGeom>
            <a:avLst/>
            <a:gdLst/>
            <a:ahLst/>
            <a:cxnLst/>
            <a:rect l="l" t="t" r="r" b="b"/>
            <a:pathLst>
              <a:path w="1228509" h="856885">
                <a:moveTo>
                  <a:pt x="0" y="0"/>
                </a:moveTo>
                <a:lnTo>
                  <a:pt x="1228510" y="0"/>
                </a:lnTo>
                <a:lnTo>
                  <a:pt x="1228510" y="856885"/>
                </a:lnTo>
                <a:lnTo>
                  <a:pt x="0" y="856885"/>
                </a:lnTo>
                <a:lnTo>
                  <a:pt x="0" y="0"/>
                </a:lnTo>
                <a:close/>
              </a:path>
            </a:pathLst>
          </a:custGeom>
          <a:blipFill>
            <a:blip r:embed="rId6"/>
            <a:stretch>
              <a:fillRect/>
            </a:stretch>
          </a:blipFill>
        </p:spPr>
      </p:sp>
      <p:sp>
        <p:nvSpPr>
          <p:cNvPr id="8" name="Freeform 8"/>
          <p:cNvSpPr/>
          <p:nvPr/>
        </p:nvSpPr>
        <p:spPr>
          <a:xfrm>
            <a:off x="3097474" y="9655153"/>
            <a:ext cx="1486518" cy="1036847"/>
          </a:xfrm>
          <a:custGeom>
            <a:avLst/>
            <a:gdLst/>
            <a:ahLst/>
            <a:cxnLst/>
            <a:rect l="l" t="t" r="r" b="b"/>
            <a:pathLst>
              <a:path w="1486518" h="1036847">
                <a:moveTo>
                  <a:pt x="0" y="0"/>
                </a:moveTo>
                <a:lnTo>
                  <a:pt x="1486518" y="0"/>
                </a:lnTo>
                <a:lnTo>
                  <a:pt x="1486518" y="1036847"/>
                </a:lnTo>
                <a:lnTo>
                  <a:pt x="0" y="1036847"/>
                </a:lnTo>
                <a:lnTo>
                  <a:pt x="0" y="0"/>
                </a:lnTo>
                <a:close/>
              </a:path>
            </a:pathLst>
          </a:custGeom>
          <a:blipFill>
            <a:blip r:embed="rId6"/>
            <a:stretch>
              <a:fillRect/>
            </a:stretch>
          </a:blipFill>
        </p:spPr>
      </p:sp>
      <p:sp>
        <p:nvSpPr>
          <p:cNvPr id="3" name="Freeform 3"/>
          <p:cNvSpPr/>
          <p:nvPr/>
        </p:nvSpPr>
        <p:spPr>
          <a:xfrm>
            <a:off x="-179005" y="9446200"/>
            <a:ext cx="1916816" cy="1952560"/>
          </a:xfrm>
          <a:custGeom>
            <a:avLst/>
            <a:gdLst/>
            <a:ahLst/>
            <a:cxnLst/>
            <a:rect l="l" t="t" r="r" b="b"/>
            <a:pathLst>
              <a:path w="3119227" h="4258330">
                <a:moveTo>
                  <a:pt x="0" y="0"/>
                </a:moveTo>
                <a:lnTo>
                  <a:pt x="3119227" y="0"/>
                </a:lnTo>
                <a:lnTo>
                  <a:pt x="3119227" y="4258330"/>
                </a:lnTo>
                <a:lnTo>
                  <a:pt x="0" y="4258330"/>
                </a:lnTo>
                <a:lnTo>
                  <a:pt x="0" y="0"/>
                </a:lnTo>
                <a:close/>
              </a:path>
            </a:pathLst>
          </a:custGeom>
          <a:blipFill>
            <a:blip r:embed="rId7"/>
            <a:stretch>
              <a:fillRect/>
            </a:stretch>
          </a:blipFill>
        </p:spPr>
      </p:sp>
    </p:spTree>
    <p:extLst>
      <p:ext uri="{BB962C8B-B14F-4D97-AF65-F5344CB8AC3E}">
        <p14:creationId xmlns:p14="http://schemas.microsoft.com/office/powerpoint/2010/main" val="3465748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553325" cy="10696575"/>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12" name="TextBox 11">
            <a:extLst>
              <a:ext uri="{FF2B5EF4-FFF2-40B4-BE49-F238E27FC236}">
                <a16:creationId xmlns:a16="http://schemas.microsoft.com/office/drawing/2014/main" id="{235D1FB0-0D9C-46AA-8BA4-0427C9443534}"/>
              </a:ext>
            </a:extLst>
          </p:cNvPr>
          <p:cNvSpPr txBox="1"/>
          <p:nvPr/>
        </p:nvSpPr>
        <p:spPr>
          <a:xfrm>
            <a:off x="273050" y="939587"/>
            <a:ext cx="7010400" cy="138499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n-US" sz="1200" dirty="0">
                <a:latin typeface="Arial" panose="020B0604020202020204" pitchFamily="34" charset="0"/>
                <a:cs typeface="Arial" panose="020B0604020202020204" pitchFamily="34" charset="0"/>
              </a:rPr>
              <a:t>Discuss the critical factors that influence the selection of an operating system for a server deployment. Compare and contrast the strengths of various Linux distributions (e.g., Ubuntu Server, CentOS, Debian) and Windows Server in terms of stability, security, compatibility with hardware and applications, and support communities. How do these factors play a role in making an informed decision when choosing an operating system for a specific server's intended purpose? Provide examples of scenarios where each type of OS is particularly well-suited and explain the considerations that IT teams should keep in mind while making this choice.</a:t>
            </a:r>
          </a:p>
        </p:txBody>
      </p:sp>
      <p:sp>
        <p:nvSpPr>
          <p:cNvPr id="4" name="Freeform 4"/>
          <p:cNvSpPr/>
          <p:nvPr/>
        </p:nvSpPr>
        <p:spPr>
          <a:xfrm rot="1680216">
            <a:off x="-187674" y="-334487"/>
            <a:ext cx="1387280" cy="1473741"/>
          </a:xfrm>
          <a:custGeom>
            <a:avLst/>
            <a:gdLst/>
            <a:ahLst/>
            <a:cxnLst/>
            <a:rect l="l" t="t" r="r" b="b"/>
            <a:pathLst>
              <a:path w="1842630" h="2840278">
                <a:moveTo>
                  <a:pt x="0" y="0"/>
                </a:moveTo>
                <a:lnTo>
                  <a:pt x="1842630" y="0"/>
                </a:lnTo>
                <a:lnTo>
                  <a:pt x="1842630" y="2840279"/>
                </a:lnTo>
                <a:lnTo>
                  <a:pt x="0" y="2840279"/>
                </a:lnTo>
                <a:lnTo>
                  <a:pt x="0" y="0"/>
                </a:lnTo>
                <a:close/>
              </a:path>
            </a:pathLst>
          </a:custGeom>
          <a:blipFill>
            <a:blip r:embed="rId3"/>
            <a:stretch>
              <a:fillRect/>
            </a:stretch>
          </a:blipFill>
        </p:spPr>
      </p:sp>
      <p:sp>
        <p:nvSpPr>
          <p:cNvPr id="10" name="TextBox 10"/>
          <p:cNvSpPr txBox="1"/>
          <p:nvPr/>
        </p:nvSpPr>
        <p:spPr>
          <a:xfrm>
            <a:off x="1062152" y="-77613"/>
            <a:ext cx="5733717" cy="817531"/>
          </a:xfrm>
          <a:prstGeom prst="rect">
            <a:avLst/>
          </a:prstGeom>
        </p:spPr>
        <p:txBody>
          <a:bodyPr wrap="square" lIns="0" tIns="0" rIns="0" bIns="0" rtlCol="0" anchor="t">
            <a:spAutoFit/>
          </a:bodyPr>
          <a:lstStyle/>
          <a:p>
            <a:pPr algn="ctr">
              <a:lnSpc>
                <a:spcPts val="7699"/>
              </a:lnSpc>
            </a:pPr>
            <a:r>
              <a:rPr lang="en-US" dirty="0">
                <a:solidFill>
                  <a:srgbClr val="336436"/>
                </a:solidFill>
                <a:latin typeface="Brasika"/>
                <a:ea typeface="Brasika"/>
                <a:cs typeface="Brasika"/>
                <a:sym typeface="Brasika"/>
              </a:rPr>
              <a:t>Most Memorable Subject Assessment</a:t>
            </a:r>
          </a:p>
        </p:txBody>
      </p:sp>
      <p:sp>
        <p:nvSpPr>
          <p:cNvPr id="5" name="Freeform 5"/>
          <p:cNvSpPr/>
          <p:nvPr/>
        </p:nvSpPr>
        <p:spPr>
          <a:xfrm rot="4216224">
            <a:off x="6970956" y="-172775"/>
            <a:ext cx="892895" cy="1150318"/>
          </a:xfrm>
          <a:custGeom>
            <a:avLst/>
            <a:gdLst/>
            <a:ahLst/>
            <a:cxnLst/>
            <a:rect l="l" t="t" r="r" b="b"/>
            <a:pathLst>
              <a:path w="1630706" h="2203657">
                <a:moveTo>
                  <a:pt x="0" y="0"/>
                </a:moveTo>
                <a:lnTo>
                  <a:pt x="1630706" y="0"/>
                </a:lnTo>
                <a:lnTo>
                  <a:pt x="1630706" y="2203657"/>
                </a:lnTo>
                <a:lnTo>
                  <a:pt x="0" y="2203657"/>
                </a:lnTo>
                <a:lnTo>
                  <a:pt x="0" y="0"/>
                </a:lnTo>
                <a:close/>
              </a:path>
            </a:pathLst>
          </a:custGeom>
          <a:blipFill>
            <a:blip r:embed="rId4"/>
            <a:stretch>
              <a:fillRect/>
            </a:stretch>
          </a:blipFill>
        </p:spPr>
      </p:sp>
      <p:sp>
        <p:nvSpPr>
          <p:cNvPr id="6" name="Freeform 6"/>
          <p:cNvSpPr/>
          <p:nvPr/>
        </p:nvSpPr>
        <p:spPr>
          <a:xfrm>
            <a:off x="4173978" y="9326654"/>
            <a:ext cx="2902901" cy="1526259"/>
          </a:xfrm>
          <a:custGeom>
            <a:avLst/>
            <a:gdLst/>
            <a:ahLst/>
            <a:cxnLst/>
            <a:rect l="l" t="t" r="r" b="b"/>
            <a:pathLst>
              <a:path w="3630125" h="2532012">
                <a:moveTo>
                  <a:pt x="0" y="0"/>
                </a:moveTo>
                <a:lnTo>
                  <a:pt x="3630125" y="0"/>
                </a:lnTo>
                <a:lnTo>
                  <a:pt x="3630125" y="2532012"/>
                </a:lnTo>
                <a:lnTo>
                  <a:pt x="0" y="2532012"/>
                </a:lnTo>
                <a:lnTo>
                  <a:pt x="0" y="0"/>
                </a:lnTo>
                <a:close/>
              </a:path>
            </a:pathLst>
          </a:custGeom>
          <a:blipFill>
            <a:blip r:embed="rId5"/>
            <a:stretch>
              <a:fillRect/>
            </a:stretch>
          </a:blipFill>
        </p:spPr>
      </p:sp>
      <p:sp>
        <p:nvSpPr>
          <p:cNvPr id="7" name="Freeform 7"/>
          <p:cNvSpPr/>
          <p:nvPr/>
        </p:nvSpPr>
        <p:spPr>
          <a:xfrm>
            <a:off x="6181615" y="9835115"/>
            <a:ext cx="1228509" cy="856885"/>
          </a:xfrm>
          <a:custGeom>
            <a:avLst/>
            <a:gdLst/>
            <a:ahLst/>
            <a:cxnLst/>
            <a:rect l="l" t="t" r="r" b="b"/>
            <a:pathLst>
              <a:path w="1228509" h="856885">
                <a:moveTo>
                  <a:pt x="0" y="0"/>
                </a:moveTo>
                <a:lnTo>
                  <a:pt x="1228510" y="0"/>
                </a:lnTo>
                <a:lnTo>
                  <a:pt x="1228510" y="856885"/>
                </a:lnTo>
                <a:lnTo>
                  <a:pt x="0" y="856885"/>
                </a:lnTo>
                <a:lnTo>
                  <a:pt x="0" y="0"/>
                </a:lnTo>
                <a:close/>
              </a:path>
            </a:pathLst>
          </a:custGeom>
          <a:blipFill>
            <a:blip r:embed="rId5"/>
            <a:stretch>
              <a:fillRect/>
            </a:stretch>
          </a:blipFill>
        </p:spPr>
      </p:sp>
      <p:sp>
        <p:nvSpPr>
          <p:cNvPr id="8" name="Freeform 8"/>
          <p:cNvSpPr/>
          <p:nvPr/>
        </p:nvSpPr>
        <p:spPr>
          <a:xfrm>
            <a:off x="3097474" y="9655153"/>
            <a:ext cx="1486518" cy="1036847"/>
          </a:xfrm>
          <a:custGeom>
            <a:avLst/>
            <a:gdLst/>
            <a:ahLst/>
            <a:cxnLst/>
            <a:rect l="l" t="t" r="r" b="b"/>
            <a:pathLst>
              <a:path w="1486518" h="1036847">
                <a:moveTo>
                  <a:pt x="0" y="0"/>
                </a:moveTo>
                <a:lnTo>
                  <a:pt x="1486518" y="0"/>
                </a:lnTo>
                <a:lnTo>
                  <a:pt x="1486518" y="1036847"/>
                </a:lnTo>
                <a:lnTo>
                  <a:pt x="0" y="1036847"/>
                </a:lnTo>
                <a:lnTo>
                  <a:pt x="0" y="0"/>
                </a:lnTo>
                <a:close/>
              </a:path>
            </a:pathLst>
          </a:custGeom>
          <a:blipFill>
            <a:blip r:embed="rId5"/>
            <a:stretch>
              <a:fillRect/>
            </a:stretch>
          </a:blipFill>
        </p:spPr>
      </p:sp>
      <p:sp>
        <p:nvSpPr>
          <p:cNvPr id="3" name="Freeform 3"/>
          <p:cNvSpPr/>
          <p:nvPr/>
        </p:nvSpPr>
        <p:spPr>
          <a:xfrm>
            <a:off x="-179005" y="9446200"/>
            <a:ext cx="1916816" cy="1952560"/>
          </a:xfrm>
          <a:custGeom>
            <a:avLst/>
            <a:gdLst/>
            <a:ahLst/>
            <a:cxnLst/>
            <a:rect l="l" t="t" r="r" b="b"/>
            <a:pathLst>
              <a:path w="3119227" h="4258330">
                <a:moveTo>
                  <a:pt x="0" y="0"/>
                </a:moveTo>
                <a:lnTo>
                  <a:pt x="3119227" y="0"/>
                </a:lnTo>
                <a:lnTo>
                  <a:pt x="3119227" y="4258330"/>
                </a:lnTo>
                <a:lnTo>
                  <a:pt x="0" y="4258330"/>
                </a:lnTo>
                <a:lnTo>
                  <a:pt x="0" y="0"/>
                </a:lnTo>
                <a:close/>
              </a:path>
            </a:pathLst>
          </a:custGeom>
          <a:blipFill>
            <a:blip r:embed="rId6"/>
            <a:stretch>
              <a:fillRect/>
            </a:stretch>
          </a:blipFill>
        </p:spPr>
      </p:sp>
      <p:pic>
        <p:nvPicPr>
          <p:cNvPr id="11" name="Picture 10">
            <a:extLst>
              <a:ext uri="{FF2B5EF4-FFF2-40B4-BE49-F238E27FC236}">
                <a16:creationId xmlns:a16="http://schemas.microsoft.com/office/drawing/2014/main" id="{5C0F9CD5-D7FD-440F-BBEC-0C122E6CC5E3}"/>
              </a:ext>
            </a:extLst>
          </p:cNvPr>
          <p:cNvPicPr>
            <a:picLocks noChangeAspect="1"/>
          </p:cNvPicPr>
          <p:nvPr/>
        </p:nvPicPr>
        <p:blipFill>
          <a:blip r:embed="rId7"/>
          <a:stretch>
            <a:fillRect/>
          </a:stretch>
        </p:blipFill>
        <p:spPr>
          <a:xfrm>
            <a:off x="273050" y="2653081"/>
            <a:ext cx="7010400" cy="6090933"/>
          </a:xfrm>
          <a:prstGeom prst="rect">
            <a:avLst/>
          </a:prstGeom>
          <a:ln w="19050">
            <a:solidFill>
              <a:schemeClr val="accent3">
                <a:lumMod val="60000"/>
                <a:lumOff val="40000"/>
              </a:schemeClr>
            </a:solidFill>
          </a:ln>
        </p:spPr>
      </p:pic>
    </p:spTree>
    <p:extLst>
      <p:ext uri="{BB962C8B-B14F-4D97-AF65-F5344CB8AC3E}">
        <p14:creationId xmlns:p14="http://schemas.microsoft.com/office/powerpoint/2010/main" val="3858012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553325" cy="10696575"/>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12" name="TextBox 11">
            <a:extLst>
              <a:ext uri="{FF2B5EF4-FFF2-40B4-BE49-F238E27FC236}">
                <a16:creationId xmlns:a16="http://schemas.microsoft.com/office/drawing/2014/main" id="{235D1FB0-0D9C-46AA-8BA4-0427C9443534}"/>
              </a:ext>
            </a:extLst>
          </p:cNvPr>
          <p:cNvSpPr txBox="1"/>
          <p:nvPr/>
        </p:nvSpPr>
        <p:spPr>
          <a:xfrm>
            <a:off x="335533" y="1228806"/>
            <a:ext cx="7010400" cy="138499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n-US" sz="1200" dirty="0">
                <a:latin typeface="Arial" panose="020B0604020202020204" pitchFamily="34" charset="0"/>
                <a:cs typeface="Arial" panose="020B0604020202020204" pitchFamily="34" charset="0"/>
              </a:rPr>
              <a:t>Explain the significance of hardware selection in setting up a server, and discuss in detail the factors that need to be considered when choosing server hardware. How do processing power (CPU), memory (RAM), storage capacity, and network connectivity impact the performance and efficiency of a server? Additionally, describe the importance of redundancy and high availability in mission-critical applications and how hardware scalability ensures the server can adapt to future demands. Provide real-world examples to illustrate the practical implications of hardware selection in different server use cases. </a:t>
            </a:r>
          </a:p>
        </p:txBody>
      </p:sp>
      <p:sp>
        <p:nvSpPr>
          <p:cNvPr id="4" name="Freeform 4"/>
          <p:cNvSpPr/>
          <p:nvPr/>
        </p:nvSpPr>
        <p:spPr>
          <a:xfrm rot="1680216">
            <a:off x="-187674" y="-334487"/>
            <a:ext cx="1387280" cy="1473741"/>
          </a:xfrm>
          <a:custGeom>
            <a:avLst/>
            <a:gdLst/>
            <a:ahLst/>
            <a:cxnLst/>
            <a:rect l="l" t="t" r="r" b="b"/>
            <a:pathLst>
              <a:path w="1842630" h="2840278">
                <a:moveTo>
                  <a:pt x="0" y="0"/>
                </a:moveTo>
                <a:lnTo>
                  <a:pt x="1842630" y="0"/>
                </a:lnTo>
                <a:lnTo>
                  <a:pt x="1842630" y="2840279"/>
                </a:lnTo>
                <a:lnTo>
                  <a:pt x="0" y="2840279"/>
                </a:lnTo>
                <a:lnTo>
                  <a:pt x="0" y="0"/>
                </a:lnTo>
                <a:close/>
              </a:path>
            </a:pathLst>
          </a:custGeom>
          <a:blipFill>
            <a:blip r:embed="rId3"/>
            <a:stretch>
              <a:fillRect/>
            </a:stretch>
          </a:blipFill>
        </p:spPr>
      </p:sp>
      <p:sp>
        <p:nvSpPr>
          <p:cNvPr id="10" name="TextBox 10"/>
          <p:cNvSpPr txBox="1"/>
          <p:nvPr/>
        </p:nvSpPr>
        <p:spPr>
          <a:xfrm>
            <a:off x="1062152" y="-77613"/>
            <a:ext cx="5733717" cy="817531"/>
          </a:xfrm>
          <a:prstGeom prst="rect">
            <a:avLst/>
          </a:prstGeom>
        </p:spPr>
        <p:txBody>
          <a:bodyPr wrap="square" lIns="0" tIns="0" rIns="0" bIns="0" rtlCol="0" anchor="t">
            <a:spAutoFit/>
          </a:bodyPr>
          <a:lstStyle/>
          <a:p>
            <a:pPr algn="ctr">
              <a:lnSpc>
                <a:spcPts val="7699"/>
              </a:lnSpc>
            </a:pPr>
            <a:r>
              <a:rPr lang="en-US" dirty="0">
                <a:solidFill>
                  <a:srgbClr val="336436"/>
                </a:solidFill>
                <a:latin typeface="Brasika"/>
                <a:ea typeface="Brasika"/>
                <a:cs typeface="Brasika"/>
                <a:sym typeface="Brasika"/>
              </a:rPr>
              <a:t>Most Memorable Subject Assessment</a:t>
            </a:r>
          </a:p>
        </p:txBody>
      </p:sp>
      <p:sp>
        <p:nvSpPr>
          <p:cNvPr id="5" name="Freeform 5"/>
          <p:cNvSpPr/>
          <p:nvPr/>
        </p:nvSpPr>
        <p:spPr>
          <a:xfrm rot="4216224">
            <a:off x="6970956" y="-172775"/>
            <a:ext cx="892895" cy="1150318"/>
          </a:xfrm>
          <a:custGeom>
            <a:avLst/>
            <a:gdLst/>
            <a:ahLst/>
            <a:cxnLst/>
            <a:rect l="l" t="t" r="r" b="b"/>
            <a:pathLst>
              <a:path w="1630706" h="2203657">
                <a:moveTo>
                  <a:pt x="0" y="0"/>
                </a:moveTo>
                <a:lnTo>
                  <a:pt x="1630706" y="0"/>
                </a:lnTo>
                <a:lnTo>
                  <a:pt x="1630706" y="2203657"/>
                </a:lnTo>
                <a:lnTo>
                  <a:pt x="0" y="2203657"/>
                </a:lnTo>
                <a:lnTo>
                  <a:pt x="0" y="0"/>
                </a:lnTo>
                <a:close/>
              </a:path>
            </a:pathLst>
          </a:custGeom>
          <a:blipFill>
            <a:blip r:embed="rId4"/>
            <a:stretch>
              <a:fillRect/>
            </a:stretch>
          </a:blipFill>
        </p:spPr>
      </p:sp>
      <p:sp>
        <p:nvSpPr>
          <p:cNvPr id="6" name="Freeform 6"/>
          <p:cNvSpPr/>
          <p:nvPr/>
        </p:nvSpPr>
        <p:spPr>
          <a:xfrm>
            <a:off x="4173978" y="9326654"/>
            <a:ext cx="2902901" cy="1526259"/>
          </a:xfrm>
          <a:custGeom>
            <a:avLst/>
            <a:gdLst/>
            <a:ahLst/>
            <a:cxnLst/>
            <a:rect l="l" t="t" r="r" b="b"/>
            <a:pathLst>
              <a:path w="3630125" h="2532012">
                <a:moveTo>
                  <a:pt x="0" y="0"/>
                </a:moveTo>
                <a:lnTo>
                  <a:pt x="3630125" y="0"/>
                </a:lnTo>
                <a:lnTo>
                  <a:pt x="3630125" y="2532012"/>
                </a:lnTo>
                <a:lnTo>
                  <a:pt x="0" y="2532012"/>
                </a:lnTo>
                <a:lnTo>
                  <a:pt x="0" y="0"/>
                </a:lnTo>
                <a:close/>
              </a:path>
            </a:pathLst>
          </a:custGeom>
          <a:blipFill>
            <a:blip r:embed="rId5"/>
            <a:stretch>
              <a:fillRect/>
            </a:stretch>
          </a:blipFill>
        </p:spPr>
      </p:sp>
      <p:sp>
        <p:nvSpPr>
          <p:cNvPr id="7" name="Freeform 7"/>
          <p:cNvSpPr/>
          <p:nvPr/>
        </p:nvSpPr>
        <p:spPr>
          <a:xfrm>
            <a:off x="6181615" y="9835115"/>
            <a:ext cx="1228509" cy="856885"/>
          </a:xfrm>
          <a:custGeom>
            <a:avLst/>
            <a:gdLst/>
            <a:ahLst/>
            <a:cxnLst/>
            <a:rect l="l" t="t" r="r" b="b"/>
            <a:pathLst>
              <a:path w="1228509" h="856885">
                <a:moveTo>
                  <a:pt x="0" y="0"/>
                </a:moveTo>
                <a:lnTo>
                  <a:pt x="1228510" y="0"/>
                </a:lnTo>
                <a:lnTo>
                  <a:pt x="1228510" y="856885"/>
                </a:lnTo>
                <a:lnTo>
                  <a:pt x="0" y="856885"/>
                </a:lnTo>
                <a:lnTo>
                  <a:pt x="0" y="0"/>
                </a:lnTo>
                <a:close/>
              </a:path>
            </a:pathLst>
          </a:custGeom>
          <a:blipFill>
            <a:blip r:embed="rId5"/>
            <a:stretch>
              <a:fillRect/>
            </a:stretch>
          </a:blipFill>
        </p:spPr>
      </p:sp>
      <p:sp>
        <p:nvSpPr>
          <p:cNvPr id="8" name="Freeform 8"/>
          <p:cNvSpPr/>
          <p:nvPr/>
        </p:nvSpPr>
        <p:spPr>
          <a:xfrm>
            <a:off x="3097474" y="9655153"/>
            <a:ext cx="1486518" cy="1036847"/>
          </a:xfrm>
          <a:custGeom>
            <a:avLst/>
            <a:gdLst/>
            <a:ahLst/>
            <a:cxnLst/>
            <a:rect l="l" t="t" r="r" b="b"/>
            <a:pathLst>
              <a:path w="1486518" h="1036847">
                <a:moveTo>
                  <a:pt x="0" y="0"/>
                </a:moveTo>
                <a:lnTo>
                  <a:pt x="1486518" y="0"/>
                </a:lnTo>
                <a:lnTo>
                  <a:pt x="1486518" y="1036847"/>
                </a:lnTo>
                <a:lnTo>
                  <a:pt x="0" y="1036847"/>
                </a:lnTo>
                <a:lnTo>
                  <a:pt x="0" y="0"/>
                </a:lnTo>
                <a:close/>
              </a:path>
            </a:pathLst>
          </a:custGeom>
          <a:blipFill>
            <a:blip r:embed="rId5"/>
            <a:stretch>
              <a:fillRect/>
            </a:stretch>
          </a:blipFill>
        </p:spPr>
      </p:sp>
      <p:sp>
        <p:nvSpPr>
          <p:cNvPr id="3" name="Freeform 3"/>
          <p:cNvSpPr/>
          <p:nvPr/>
        </p:nvSpPr>
        <p:spPr>
          <a:xfrm>
            <a:off x="-179005" y="9446200"/>
            <a:ext cx="1916816" cy="1952560"/>
          </a:xfrm>
          <a:custGeom>
            <a:avLst/>
            <a:gdLst/>
            <a:ahLst/>
            <a:cxnLst/>
            <a:rect l="l" t="t" r="r" b="b"/>
            <a:pathLst>
              <a:path w="3119227" h="4258330">
                <a:moveTo>
                  <a:pt x="0" y="0"/>
                </a:moveTo>
                <a:lnTo>
                  <a:pt x="3119227" y="0"/>
                </a:lnTo>
                <a:lnTo>
                  <a:pt x="3119227" y="4258330"/>
                </a:lnTo>
                <a:lnTo>
                  <a:pt x="0" y="4258330"/>
                </a:lnTo>
                <a:lnTo>
                  <a:pt x="0" y="0"/>
                </a:lnTo>
                <a:close/>
              </a:path>
            </a:pathLst>
          </a:custGeom>
          <a:blipFill>
            <a:blip r:embed="rId6"/>
            <a:stretch>
              <a:fillRect/>
            </a:stretch>
          </a:blipFill>
        </p:spPr>
      </p:sp>
      <p:pic>
        <p:nvPicPr>
          <p:cNvPr id="14" name="Picture 13">
            <a:extLst>
              <a:ext uri="{FF2B5EF4-FFF2-40B4-BE49-F238E27FC236}">
                <a16:creationId xmlns:a16="http://schemas.microsoft.com/office/drawing/2014/main" id="{E1BA36C3-A41B-4289-926C-718A4C12D035}"/>
              </a:ext>
            </a:extLst>
          </p:cNvPr>
          <p:cNvPicPr>
            <a:picLocks noChangeAspect="1"/>
          </p:cNvPicPr>
          <p:nvPr/>
        </p:nvPicPr>
        <p:blipFill>
          <a:blip r:embed="rId7"/>
          <a:stretch>
            <a:fillRect/>
          </a:stretch>
        </p:blipFill>
        <p:spPr>
          <a:xfrm>
            <a:off x="335532" y="2862364"/>
            <a:ext cx="7010399" cy="6427498"/>
          </a:xfrm>
          <a:prstGeom prst="rect">
            <a:avLst/>
          </a:prstGeom>
          <a:ln w="28575">
            <a:solidFill>
              <a:schemeClr val="accent3">
                <a:lumMod val="60000"/>
                <a:lumOff val="40000"/>
              </a:schemeClr>
            </a:solidFill>
          </a:ln>
        </p:spPr>
      </p:pic>
    </p:spTree>
    <p:extLst>
      <p:ext uri="{BB962C8B-B14F-4D97-AF65-F5344CB8AC3E}">
        <p14:creationId xmlns:p14="http://schemas.microsoft.com/office/powerpoint/2010/main" val="2214168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553325" cy="10696575"/>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12" name="TextBox 11">
            <a:extLst>
              <a:ext uri="{FF2B5EF4-FFF2-40B4-BE49-F238E27FC236}">
                <a16:creationId xmlns:a16="http://schemas.microsoft.com/office/drawing/2014/main" id="{235D1FB0-0D9C-46AA-8BA4-0427C9443534}"/>
              </a:ext>
            </a:extLst>
          </p:cNvPr>
          <p:cNvSpPr txBox="1"/>
          <p:nvPr/>
        </p:nvSpPr>
        <p:spPr>
          <a:xfrm>
            <a:off x="335533" y="1228806"/>
            <a:ext cx="7010400" cy="83099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n-US" sz="1200" dirty="0">
                <a:latin typeface="Arial" panose="020B0604020202020204" pitchFamily="34" charset="0"/>
                <a:cs typeface="Arial" panose="020B0604020202020204" pitchFamily="34" charset="0"/>
              </a:rPr>
              <a:t>Discuss the characteristics and advantages of Transmission Control Protocol (TCP) as a reliable and connection-oriented transport layer protocol. How does TCP ensure data delivery accuracy and maintain the correct order of data packets? Illustrate the importance of TCP's reliability in critical applications like web browsing and file transfers</a:t>
            </a:r>
          </a:p>
        </p:txBody>
      </p:sp>
      <p:sp>
        <p:nvSpPr>
          <p:cNvPr id="4" name="Freeform 4"/>
          <p:cNvSpPr/>
          <p:nvPr/>
        </p:nvSpPr>
        <p:spPr>
          <a:xfrm rot="1680216">
            <a:off x="-187674" y="-334487"/>
            <a:ext cx="1387280" cy="1473741"/>
          </a:xfrm>
          <a:custGeom>
            <a:avLst/>
            <a:gdLst/>
            <a:ahLst/>
            <a:cxnLst/>
            <a:rect l="l" t="t" r="r" b="b"/>
            <a:pathLst>
              <a:path w="1842630" h="2840278">
                <a:moveTo>
                  <a:pt x="0" y="0"/>
                </a:moveTo>
                <a:lnTo>
                  <a:pt x="1842630" y="0"/>
                </a:lnTo>
                <a:lnTo>
                  <a:pt x="1842630" y="2840279"/>
                </a:lnTo>
                <a:lnTo>
                  <a:pt x="0" y="2840279"/>
                </a:lnTo>
                <a:lnTo>
                  <a:pt x="0" y="0"/>
                </a:lnTo>
                <a:close/>
              </a:path>
            </a:pathLst>
          </a:custGeom>
          <a:blipFill>
            <a:blip r:embed="rId3"/>
            <a:stretch>
              <a:fillRect/>
            </a:stretch>
          </a:blipFill>
        </p:spPr>
      </p:sp>
      <p:sp>
        <p:nvSpPr>
          <p:cNvPr id="10" name="TextBox 10"/>
          <p:cNvSpPr txBox="1"/>
          <p:nvPr/>
        </p:nvSpPr>
        <p:spPr>
          <a:xfrm>
            <a:off x="1062152" y="-77613"/>
            <a:ext cx="5733717" cy="817531"/>
          </a:xfrm>
          <a:prstGeom prst="rect">
            <a:avLst/>
          </a:prstGeom>
        </p:spPr>
        <p:txBody>
          <a:bodyPr wrap="square" lIns="0" tIns="0" rIns="0" bIns="0" rtlCol="0" anchor="t">
            <a:spAutoFit/>
          </a:bodyPr>
          <a:lstStyle/>
          <a:p>
            <a:pPr algn="ctr">
              <a:lnSpc>
                <a:spcPts val="7699"/>
              </a:lnSpc>
            </a:pPr>
            <a:r>
              <a:rPr lang="en-US" dirty="0">
                <a:solidFill>
                  <a:srgbClr val="336436"/>
                </a:solidFill>
                <a:latin typeface="Brasika"/>
                <a:ea typeface="Brasika"/>
                <a:cs typeface="Brasika"/>
                <a:sym typeface="Brasika"/>
              </a:rPr>
              <a:t>Most Memorable Subject Assessment</a:t>
            </a:r>
          </a:p>
        </p:txBody>
      </p:sp>
      <p:sp>
        <p:nvSpPr>
          <p:cNvPr id="5" name="Freeform 5"/>
          <p:cNvSpPr/>
          <p:nvPr/>
        </p:nvSpPr>
        <p:spPr>
          <a:xfrm rot="4216224">
            <a:off x="6970956" y="-172775"/>
            <a:ext cx="892895" cy="1150318"/>
          </a:xfrm>
          <a:custGeom>
            <a:avLst/>
            <a:gdLst/>
            <a:ahLst/>
            <a:cxnLst/>
            <a:rect l="l" t="t" r="r" b="b"/>
            <a:pathLst>
              <a:path w="1630706" h="2203657">
                <a:moveTo>
                  <a:pt x="0" y="0"/>
                </a:moveTo>
                <a:lnTo>
                  <a:pt x="1630706" y="0"/>
                </a:lnTo>
                <a:lnTo>
                  <a:pt x="1630706" y="2203657"/>
                </a:lnTo>
                <a:lnTo>
                  <a:pt x="0" y="2203657"/>
                </a:lnTo>
                <a:lnTo>
                  <a:pt x="0" y="0"/>
                </a:lnTo>
                <a:close/>
              </a:path>
            </a:pathLst>
          </a:custGeom>
          <a:blipFill>
            <a:blip r:embed="rId4"/>
            <a:stretch>
              <a:fillRect/>
            </a:stretch>
          </a:blipFill>
        </p:spPr>
      </p:sp>
      <p:sp>
        <p:nvSpPr>
          <p:cNvPr id="6" name="Freeform 6"/>
          <p:cNvSpPr/>
          <p:nvPr/>
        </p:nvSpPr>
        <p:spPr>
          <a:xfrm>
            <a:off x="4173978" y="9326654"/>
            <a:ext cx="2902901" cy="1526259"/>
          </a:xfrm>
          <a:custGeom>
            <a:avLst/>
            <a:gdLst/>
            <a:ahLst/>
            <a:cxnLst/>
            <a:rect l="l" t="t" r="r" b="b"/>
            <a:pathLst>
              <a:path w="3630125" h="2532012">
                <a:moveTo>
                  <a:pt x="0" y="0"/>
                </a:moveTo>
                <a:lnTo>
                  <a:pt x="3630125" y="0"/>
                </a:lnTo>
                <a:lnTo>
                  <a:pt x="3630125" y="2532012"/>
                </a:lnTo>
                <a:lnTo>
                  <a:pt x="0" y="2532012"/>
                </a:lnTo>
                <a:lnTo>
                  <a:pt x="0" y="0"/>
                </a:lnTo>
                <a:close/>
              </a:path>
            </a:pathLst>
          </a:custGeom>
          <a:blipFill>
            <a:blip r:embed="rId5"/>
            <a:stretch>
              <a:fillRect/>
            </a:stretch>
          </a:blipFill>
        </p:spPr>
      </p:sp>
      <p:sp>
        <p:nvSpPr>
          <p:cNvPr id="7" name="Freeform 7"/>
          <p:cNvSpPr/>
          <p:nvPr/>
        </p:nvSpPr>
        <p:spPr>
          <a:xfrm>
            <a:off x="6181615" y="9835115"/>
            <a:ext cx="1228509" cy="856885"/>
          </a:xfrm>
          <a:custGeom>
            <a:avLst/>
            <a:gdLst/>
            <a:ahLst/>
            <a:cxnLst/>
            <a:rect l="l" t="t" r="r" b="b"/>
            <a:pathLst>
              <a:path w="1228509" h="856885">
                <a:moveTo>
                  <a:pt x="0" y="0"/>
                </a:moveTo>
                <a:lnTo>
                  <a:pt x="1228510" y="0"/>
                </a:lnTo>
                <a:lnTo>
                  <a:pt x="1228510" y="856885"/>
                </a:lnTo>
                <a:lnTo>
                  <a:pt x="0" y="856885"/>
                </a:lnTo>
                <a:lnTo>
                  <a:pt x="0" y="0"/>
                </a:lnTo>
                <a:close/>
              </a:path>
            </a:pathLst>
          </a:custGeom>
          <a:blipFill>
            <a:blip r:embed="rId5"/>
            <a:stretch>
              <a:fillRect/>
            </a:stretch>
          </a:blipFill>
        </p:spPr>
      </p:sp>
      <p:sp>
        <p:nvSpPr>
          <p:cNvPr id="8" name="Freeform 8"/>
          <p:cNvSpPr/>
          <p:nvPr/>
        </p:nvSpPr>
        <p:spPr>
          <a:xfrm>
            <a:off x="3097474" y="9655153"/>
            <a:ext cx="1486518" cy="1036847"/>
          </a:xfrm>
          <a:custGeom>
            <a:avLst/>
            <a:gdLst/>
            <a:ahLst/>
            <a:cxnLst/>
            <a:rect l="l" t="t" r="r" b="b"/>
            <a:pathLst>
              <a:path w="1486518" h="1036847">
                <a:moveTo>
                  <a:pt x="0" y="0"/>
                </a:moveTo>
                <a:lnTo>
                  <a:pt x="1486518" y="0"/>
                </a:lnTo>
                <a:lnTo>
                  <a:pt x="1486518" y="1036847"/>
                </a:lnTo>
                <a:lnTo>
                  <a:pt x="0" y="1036847"/>
                </a:lnTo>
                <a:lnTo>
                  <a:pt x="0" y="0"/>
                </a:lnTo>
                <a:close/>
              </a:path>
            </a:pathLst>
          </a:custGeom>
          <a:blipFill>
            <a:blip r:embed="rId5"/>
            <a:stretch>
              <a:fillRect/>
            </a:stretch>
          </a:blipFill>
        </p:spPr>
      </p:sp>
      <p:sp>
        <p:nvSpPr>
          <p:cNvPr id="3" name="Freeform 3"/>
          <p:cNvSpPr/>
          <p:nvPr/>
        </p:nvSpPr>
        <p:spPr>
          <a:xfrm>
            <a:off x="-179005" y="9446200"/>
            <a:ext cx="1916816" cy="1952560"/>
          </a:xfrm>
          <a:custGeom>
            <a:avLst/>
            <a:gdLst/>
            <a:ahLst/>
            <a:cxnLst/>
            <a:rect l="l" t="t" r="r" b="b"/>
            <a:pathLst>
              <a:path w="3119227" h="4258330">
                <a:moveTo>
                  <a:pt x="0" y="0"/>
                </a:moveTo>
                <a:lnTo>
                  <a:pt x="3119227" y="0"/>
                </a:lnTo>
                <a:lnTo>
                  <a:pt x="3119227" y="4258330"/>
                </a:lnTo>
                <a:lnTo>
                  <a:pt x="0" y="4258330"/>
                </a:lnTo>
                <a:lnTo>
                  <a:pt x="0" y="0"/>
                </a:lnTo>
                <a:close/>
              </a:path>
            </a:pathLst>
          </a:custGeom>
          <a:blipFill>
            <a:blip r:embed="rId6"/>
            <a:stretch>
              <a:fillRect/>
            </a:stretch>
          </a:blipFill>
        </p:spPr>
      </p:sp>
      <p:pic>
        <p:nvPicPr>
          <p:cNvPr id="11" name="Picture 10">
            <a:extLst>
              <a:ext uri="{FF2B5EF4-FFF2-40B4-BE49-F238E27FC236}">
                <a16:creationId xmlns:a16="http://schemas.microsoft.com/office/drawing/2014/main" id="{00942C05-FCCA-43C8-9FF1-FFF3FE5C9BED}"/>
              </a:ext>
            </a:extLst>
          </p:cNvPr>
          <p:cNvPicPr>
            <a:picLocks noChangeAspect="1"/>
          </p:cNvPicPr>
          <p:nvPr/>
        </p:nvPicPr>
        <p:blipFill>
          <a:blip r:embed="rId7"/>
          <a:stretch>
            <a:fillRect/>
          </a:stretch>
        </p:blipFill>
        <p:spPr>
          <a:xfrm>
            <a:off x="335533" y="2388303"/>
            <a:ext cx="7010400" cy="6696021"/>
          </a:xfrm>
          <a:prstGeom prst="rect">
            <a:avLst/>
          </a:prstGeom>
          <a:ln w="28575">
            <a:solidFill>
              <a:schemeClr val="accent3">
                <a:lumMod val="60000"/>
                <a:lumOff val="40000"/>
              </a:schemeClr>
            </a:solidFill>
          </a:ln>
        </p:spPr>
      </p:pic>
    </p:spTree>
    <p:extLst>
      <p:ext uri="{BB962C8B-B14F-4D97-AF65-F5344CB8AC3E}">
        <p14:creationId xmlns:p14="http://schemas.microsoft.com/office/powerpoint/2010/main" val="1361339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553325" cy="10696575"/>
          </a:xfrm>
          <a:custGeom>
            <a:avLst/>
            <a:gdLst/>
            <a:ahLst/>
            <a:cxnLst/>
            <a:rect l="l" t="t" r="r" b="b"/>
            <a:pathLst>
              <a:path w="7553325" h="10696575">
                <a:moveTo>
                  <a:pt x="0" y="0"/>
                </a:moveTo>
                <a:lnTo>
                  <a:pt x="7553325" y="0"/>
                </a:lnTo>
                <a:lnTo>
                  <a:pt x="7553325" y="10696575"/>
                </a:lnTo>
                <a:lnTo>
                  <a:pt x="0" y="10696575"/>
                </a:lnTo>
                <a:lnTo>
                  <a:pt x="0" y="0"/>
                </a:lnTo>
                <a:close/>
              </a:path>
            </a:pathLst>
          </a:custGeom>
          <a:blipFill>
            <a:blip r:embed="rId2"/>
            <a:stretch>
              <a:fillRect l="-22245" t="-1068" r="-22334" b="-1025"/>
            </a:stretch>
          </a:blipFill>
        </p:spPr>
      </p:sp>
      <p:sp>
        <p:nvSpPr>
          <p:cNvPr id="12" name="TextBox 11">
            <a:extLst>
              <a:ext uri="{FF2B5EF4-FFF2-40B4-BE49-F238E27FC236}">
                <a16:creationId xmlns:a16="http://schemas.microsoft.com/office/drawing/2014/main" id="{235D1FB0-0D9C-46AA-8BA4-0427C9443534}"/>
              </a:ext>
            </a:extLst>
          </p:cNvPr>
          <p:cNvSpPr txBox="1"/>
          <p:nvPr/>
        </p:nvSpPr>
        <p:spPr>
          <a:xfrm>
            <a:off x="335533" y="1228806"/>
            <a:ext cx="7010400" cy="83099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n-US" sz="1200" dirty="0">
                <a:latin typeface="Arial" panose="020B0604020202020204" pitchFamily="34" charset="0"/>
                <a:cs typeface="Arial" panose="020B0604020202020204" pitchFamily="34" charset="0"/>
              </a:rPr>
              <a:t>Describe the mechanisms employed by TCP for acknowledgment and retransmission of data packets. How does TCP ensure that lost or corrupted packets are retransmitted and received successfully? Discuss the role of acknowledgment in guaranteeing error-free data transmission and the impact of retransmission on network performance.</a:t>
            </a:r>
          </a:p>
        </p:txBody>
      </p:sp>
      <p:sp>
        <p:nvSpPr>
          <p:cNvPr id="4" name="Freeform 4"/>
          <p:cNvSpPr/>
          <p:nvPr/>
        </p:nvSpPr>
        <p:spPr>
          <a:xfrm rot="1680216">
            <a:off x="-187674" y="-334487"/>
            <a:ext cx="1387280" cy="1473741"/>
          </a:xfrm>
          <a:custGeom>
            <a:avLst/>
            <a:gdLst/>
            <a:ahLst/>
            <a:cxnLst/>
            <a:rect l="l" t="t" r="r" b="b"/>
            <a:pathLst>
              <a:path w="1842630" h="2840278">
                <a:moveTo>
                  <a:pt x="0" y="0"/>
                </a:moveTo>
                <a:lnTo>
                  <a:pt x="1842630" y="0"/>
                </a:lnTo>
                <a:lnTo>
                  <a:pt x="1842630" y="2840279"/>
                </a:lnTo>
                <a:lnTo>
                  <a:pt x="0" y="2840279"/>
                </a:lnTo>
                <a:lnTo>
                  <a:pt x="0" y="0"/>
                </a:lnTo>
                <a:close/>
              </a:path>
            </a:pathLst>
          </a:custGeom>
          <a:blipFill>
            <a:blip r:embed="rId3"/>
            <a:stretch>
              <a:fillRect/>
            </a:stretch>
          </a:blipFill>
        </p:spPr>
      </p:sp>
      <p:sp>
        <p:nvSpPr>
          <p:cNvPr id="10" name="TextBox 10"/>
          <p:cNvSpPr txBox="1"/>
          <p:nvPr/>
        </p:nvSpPr>
        <p:spPr>
          <a:xfrm>
            <a:off x="1062152" y="-77613"/>
            <a:ext cx="5733717" cy="817531"/>
          </a:xfrm>
          <a:prstGeom prst="rect">
            <a:avLst/>
          </a:prstGeom>
        </p:spPr>
        <p:txBody>
          <a:bodyPr wrap="square" lIns="0" tIns="0" rIns="0" bIns="0" rtlCol="0" anchor="t">
            <a:spAutoFit/>
          </a:bodyPr>
          <a:lstStyle/>
          <a:p>
            <a:pPr algn="ctr">
              <a:lnSpc>
                <a:spcPts val="7699"/>
              </a:lnSpc>
            </a:pPr>
            <a:r>
              <a:rPr lang="en-US" dirty="0">
                <a:solidFill>
                  <a:srgbClr val="336436"/>
                </a:solidFill>
                <a:latin typeface="Brasika"/>
                <a:ea typeface="Brasika"/>
                <a:cs typeface="Brasika"/>
                <a:sym typeface="Brasika"/>
              </a:rPr>
              <a:t>Most Memorable Subject Assessment</a:t>
            </a:r>
          </a:p>
        </p:txBody>
      </p:sp>
      <p:sp>
        <p:nvSpPr>
          <p:cNvPr id="5" name="Freeform 5"/>
          <p:cNvSpPr/>
          <p:nvPr/>
        </p:nvSpPr>
        <p:spPr>
          <a:xfrm rot="4216224">
            <a:off x="6970956" y="-172775"/>
            <a:ext cx="892895" cy="1150318"/>
          </a:xfrm>
          <a:custGeom>
            <a:avLst/>
            <a:gdLst/>
            <a:ahLst/>
            <a:cxnLst/>
            <a:rect l="l" t="t" r="r" b="b"/>
            <a:pathLst>
              <a:path w="1630706" h="2203657">
                <a:moveTo>
                  <a:pt x="0" y="0"/>
                </a:moveTo>
                <a:lnTo>
                  <a:pt x="1630706" y="0"/>
                </a:lnTo>
                <a:lnTo>
                  <a:pt x="1630706" y="2203657"/>
                </a:lnTo>
                <a:lnTo>
                  <a:pt x="0" y="2203657"/>
                </a:lnTo>
                <a:lnTo>
                  <a:pt x="0" y="0"/>
                </a:lnTo>
                <a:close/>
              </a:path>
            </a:pathLst>
          </a:custGeom>
          <a:blipFill>
            <a:blip r:embed="rId4"/>
            <a:stretch>
              <a:fillRect/>
            </a:stretch>
          </a:blipFill>
        </p:spPr>
      </p:sp>
      <p:sp>
        <p:nvSpPr>
          <p:cNvPr id="6" name="Freeform 6"/>
          <p:cNvSpPr/>
          <p:nvPr/>
        </p:nvSpPr>
        <p:spPr>
          <a:xfrm>
            <a:off x="4173978" y="9326654"/>
            <a:ext cx="2902901" cy="1526259"/>
          </a:xfrm>
          <a:custGeom>
            <a:avLst/>
            <a:gdLst/>
            <a:ahLst/>
            <a:cxnLst/>
            <a:rect l="l" t="t" r="r" b="b"/>
            <a:pathLst>
              <a:path w="3630125" h="2532012">
                <a:moveTo>
                  <a:pt x="0" y="0"/>
                </a:moveTo>
                <a:lnTo>
                  <a:pt x="3630125" y="0"/>
                </a:lnTo>
                <a:lnTo>
                  <a:pt x="3630125" y="2532012"/>
                </a:lnTo>
                <a:lnTo>
                  <a:pt x="0" y="2532012"/>
                </a:lnTo>
                <a:lnTo>
                  <a:pt x="0" y="0"/>
                </a:lnTo>
                <a:close/>
              </a:path>
            </a:pathLst>
          </a:custGeom>
          <a:blipFill>
            <a:blip r:embed="rId5"/>
            <a:stretch>
              <a:fillRect/>
            </a:stretch>
          </a:blipFill>
        </p:spPr>
      </p:sp>
      <p:sp>
        <p:nvSpPr>
          <p:cNvPr id="7" name="Freeform 7"/>
          <p:cNvSpPr/>
          <p:nvPr/>
        </p:nvSpPr>
        <p:spPr>
          <a:xfrm>
            <a:off x="6181615" y="9835115"/>
            <a:ext cx="1228509" cy="856885"/>
          </a:xfrm>
          <a:custGeom>
            <a:avLst/>
            <a:gdLst/>
            <a:ahLst/>
            <a:cxnLst/>
            <a:rect l="l" t="t" r="r" b="b"/>
            <a:pathLst>
              <a:path w="1228509" h="856885">
                <a:moveTo>
                  <a:pt x="0" y="0"/>
                </a:moveTo>
                <a:lnTo>
                  <a:pt x="1228510" y="0"/>
                </a:lnTo>
                <a:lnTo>
                  <a:pt x="1228510" y="856885"/>
                </a:lnTo>
                <a:lnTo>
                  <a:pt x="0" y="856885"/>
                </a:lnTo>
                <a:lnTo>
                  <a:pt x="0" y="0"/>
                </a:lnTo>
                <a:close/>
              </a:path>
            </a:pathLst>
          </a:custGeom>
          <a:blipFill>
            <a:blip r:embed="rId5"/>
            <a:stretch>
              <a:fillRect/>
            </a:stretch>
          </a:blipFill>
        </p:spPr>
      </p:sp>
      <p:sp>
        <p:nvSpPr>
          <p:cNvPr id="8" name="Freeform 8"/>
          <p:cNvSpPr/>
          <p:nvPr/>
        </p:nvSpPr>
        <p:spPr>
          <a:xfrm>
            <a:off x="3097474" y="9655153"/>
            <a:ext cx="1486518" cy="1036847"/>
          </a:xfrm>
          <a:custGeom>
            <a:avLst/>
            <a:gdLst/>
            <a:ahLst/>
            <a:cxnLst/>
            <a:rect l="l" t="t" r="r" b="b"/>
            <a:pathLst>
              <a:path w="1486518" h="1036847">
                <a:moveTo>
                  <a:pt x="0" y="0"/>
                </a:moveTo>
                <a:lnTo>
                  <a:pt x="1486518" y="0"/>
                </a:lnTo>
                <a:lnTo>
                  <a:pt x="1486518" y="1036847"/>
                </a:lnTo>
                <a:lnTo>
                  <a:pt x="0" y="1036847"/>
                </a:lnTo>
                <a:lnTo>
                  <a:pt x="0" y="0"/>
                </a:lnTo>
                <a:close/>
              </a:path>
            </a:pathLst>
          </a:custGeom>
          <a:blipFill>
            <a:blip r:embed="rId5"/>
            <a:stretch>
              <a:fillRect/>
            </a:stretch>
          </a:blipFill>
        </p:spPr>
      </p:sp>
      <p:sp>
        <p:nvSpPr>
          <p:cNvPr id="3" name="Freeform 3"/>
          <p:cNvSpPr/>
          <p:nvPr/>
        </p:nvSpPr>
        <p:spPr>
          <a:xfrm>
            <a:off x="-179005" y="9446200"/>
            <a:ext cx="1916816" cy="1952560"/>
          </a:xfrm>
          <a:custGeom>
            <a:avLst/>
            <a:gdLst/>
            <a:ahLst/>
            <a:cxnLst/>
            <a:rect l="l" t="t" r="r" b="b"/>
            <a:pathLst>
              <a:path w="3119227" h="4258330">
                <a:moveTo>
                  <a:pt x="0" y="0"/>
                </a:moveTo>
                <a:lnTo>
                  <a:pt x="3119227" y="0"/>
                </a:lnTo>
                <a:lnTo>
                  <a:pt x="3119227" y="4258330"/>
                </a:lnTo>
                <a:lnTo>
                  <a:pt x="0" y="4258330"/>
                </a:lnTo>
                <a:lnTo>
                  <a:pt x="0" y="0"/>
                </a:lnTo>
                <a:close/>
              </a:path>
            </a:pathLst>
          </a:custGeom>
          <a:blipFill>
            <a:blip r:embed="rId6"/>
            <a:stretch>
              <a:fillRect/>
            </a:stretch>
          </a:blipFill>
        </p:spPr>
      </p:sp>
      <p:pic>
        <p:nvPicPr>
          <p:cNvPr id="15" name="Picture 14">
            <a:extLst>
              <a:ext uri="{FF2B5EF4-FFF2-40B4-BE49-F238E27FC236}">
                <a16:creationId xmlns:a16="http://schemas.microsoft.com/office/drawing/2014/main" id="{30BE3F0B-576D-420F-B959-84A8B765CCD6}"/>
              </a:ext>
            </a:extLst>
          </p:cNvPr>
          <p:cNvPicPr>
            <a:picLocks noChangeAspect="1"/>
          </p:cNvPicPr>
          <p:nvPr/>
        </p:nvPicPr>
        <p:blipFill>
          <a:blip r:embed="rId7"/>
          <a:stretch>
            <a:fillRect/>
          </a:stretch>
        </p:blipFill>
        <p:spPr>
          <a:xfrm>
            <a:off x="335532" y="2388302"/>
            <a:ext cx="7010399" cy="5946965"/>
          </a:xfrm>
          <a:prstGeom prst="rect">
            <a:avLst/>
          </a:prstGeom>
          <a:ln w="28575">
            <a:solidFill>
              <a:schemeClr val="accent3">
                <a:lumMod val="60000"/>
                <a:lumOff val="40000"/>
              </a:schemeClr>
            </a:solidFill>
          </a:ln>
        </p:spPr>
      </p:pic>
    </p:spTree>
    <p:extLst>
      <p:ext uri="{BB962C8B-B14F-4D97-AF65-F5344CB8AC3E}">
        <p14:creationId xmlns:p14="http://schemas.microsoft.com/office/powerpoint/2010/main" val="2955856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696</Words>
  <Application>Microsoft Office PowerPoint</Application>
  <PresentationFormat>Custom</PresentationFormat>
  <Paragraphs>75</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Brasika</vt:lpstr>
      <vt:lpstr>Bellaboo</vt:lpstr>
      <vt:lpstr>Bahnschrift</vt:lpstr>
      <vt:lpstr>Calibri</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Watercolor Floral Daily Journal Cover A4 Document</dc:title>
  <cp:lastModifiedBy>Arnold Ayapana</cp:lastModifiedBy>
  <cp:revision>9</cp:revision>
  <dcterms:created xsi:type="dcterms:W3CDTF">2006-08-16T00:00:00Z</dcterms:created>
  <dcterms:modified xsi:type="dcterms:W3CDTF">2024-11-15T14:31:27Z</dcterms:modified>
  <dc:identifier>DAGWeRj206A</dc:identifier>
</cp:coreProperties>
</file>